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63" r:id="rId2"/>
    <p:sldId id="275" r:id="rId3"/>
    <p:sldId id="264" r:id="rId4"/>
    <p:sldId id="266" r:id="rId5"/>
    <p:sldId id="277" r:id="rId6"/>
    <p:sldId id="267" r:id="rId7"/>
    <p:sldId id="278" r:id="rId8"/>
    <p:sldId id="268" r:id="rId9"/>
    <p:sldId id="279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660066"/>
    <a:srgbClr val="9900FF"/>
    <a:srgbClr val="339966"/>
    <a:srgbClr val="008000"/>
    <a:srgbClr val="FEE4C8"/>
    <a:srgbClr val="F7B870"/>
    <a:srgbClr val="FFE7CD"/>
    <a:srgbClr val="FCBF80"/>
    <a:srgbClr val="FED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35B58-8C45-4AD1-85D6-6E444D17A6AE}" type="datetimeFigureOut">
              <a:rPr lang="de-DE" smtClean="0"/>
              <a:pPr/>
              <a:t>13.10.2014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1E17F-730B-4949-AB1D-34F37077372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15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1E17F-730B-4949-AB1D-34F37077372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42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1E17F-730B-4949-AB1D-34F37077372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31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1E17F-730B-4949-AB1D-34F37077372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31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F8AA-C5EB-41E6-AEFC-D7D5533D0FA2}" type="datetime1">
              <a:rPr lang="de-DE" smtClean="0"/>
              <a:pPr/>
              <a:t>13.10.2014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A3BE-AE95-4A4F-A7AA-96CFA738B97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56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05E7-AD4D-42B0-A042-C03006DEC030}" type="datetime1">
              <a:rPr lang="de-DE" smtClean="0"/>
              <a:pPr/>
              <a:t>13.10.2014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A3BE-AE95-4A4F-A7AA-96CFA738B97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93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8F31-4C00-4EFE-BFAD-671254782DD3}" type="datetime1">
              <a:rPr lang="de-DE" smtClean="0"/>
              <a:pPr/>
              <a:t>13.10.2014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A3BE-AE95-4A4F-A7AA-96CFA738B97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87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19D5-771C-43F8-95E5-F6DED7BF399F}" type="datetime1">
              <a:rPr lang="de-DE" smtClean="0"/>
              <a:pPr/>
              <a:t>13.10.2014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A3BE-AE95-4A4F-A7AA-96CFA738B97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94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9F8D-0A82-4B7B-BD02-43660F3C94E0}" type="datetime1">
              <a:rPr lang="de-DE" smtClean="0"/>
              <a:pPr/>
              <a:t>13.10.2014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A3BE-AE95-4A4F-A7AA-96CFA738B97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11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C2C6-9C41-4B28-BE88-4890F7F9E1AF}" type="datetime1">
              <a:rPr lang="de-DE" smtClean="0"/>
              <a:pPr/>
              <a:t>13.10.2014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A3BE-AE95-4A4F-A7AA-96CFA738B97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129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882C-5E68-4CE5-A395-F9456E6E2966}" type="datetime1">
              <a:rPr lang="de-DE" smtClean="0"/>
              <a:pPr/>
              <a:t>13.10.2014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A3BE-AE95-4A4F-A7AA-96CFA738B97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848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546-AF38-43EA-A1E1-356F1551D1D9}" type="datetime1">
              <a:rPr lang="de-DE" smtClean="0"/>
              <a:pPr/>
              <a:t>13.10.2014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A3BE-AE95-4A4F-A7AA-96CFA738B97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74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2635-BB8E-4B2E-B480-39EB8B1CDC3F}" type="datetime1">
              <a:rPr lang="de-DE" smtClean="0"/>
              <a:pPr/>
              <a:t>13.10.2014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A3BE-AE95-4A4F-A7AA-96CFA738B97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23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6AC9-0300-4FA3-B870-C9957796A9CA}" type="datetime1">
              <a:rPr lang="de-DE" smtClean="0"/>
              <a:pPr/>
              <a:t>13.10.2014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A3BE-AE95-4A4F-A7AA-96CFA738B97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746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ECC5-9199-4841-9623-421B8CF67858}" type="datetime1">
              <a:rPr lang="de-DE" smtClean="0"/>
              <a:pPr/>
              <a:t>13.10.2014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A3BE-AE95-4A4F-A7AA-96CFA738B97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33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A50D2-4F04-498B-91F3-8CA6684FDFD4}" type="datetime1">
              <a:rPr lang="de-DE" smtClean="0"/>
              <a:pPr/>
              <a:t>13.10.2014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6A3BE-AE95-4A4F-A7AA-96CFA738B97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467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585216" y="5854323"/>
            <a:ext cx="4949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1" dirty="0" smtClean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Abenteuer Ehe</a:t>
            </a:r>
            <a:r>
              <a:rPr lang="de-DE" sz="1600" i="1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de-DE" sz="1600" i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– wir trauen uns!</a:t>
            </a:r>
            <a:endParaRPr lang="de-DE" sz="2000" i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cxnSp>
        <p:nvCxnSpPr>
          <p:cNvPr id="3" name="Gerader Verbinder 2"/>
          <p:cNvCxnSpPr/>
          <p:nvPr/>
        </p:nvCxnSpPr>
        <p:spPr>
          <a:xfrm>
            <a:off x="499872" y="5815584"/>
            <a:ext cx="11192256" cy="1219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6278880" y="5868678"/>
            <a:ext cx="2779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err="1" smtClean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Wagnuis</a:t>
            </a:r>
            <a:r>
              <a:rPr lang="de-DE" sz="1400" i="1" dirty="0" smtClean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  </a:t>
            </a:r>
            <a:r>
              <a:rPr lang="de-DE" sz="1400" i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aus Liebe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693408" y="6187079"/>
            <a:ext cx="377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smtClean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Vertrauen: </a:t>
            </a:r>
            <a:r>
              <a:rPr lang="de-DE" sz="1400" i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Mit dir </a:t>
            </a:r>
            <a:r>
              <a:rPr lang="de-DE" sz="1400" i="1" dirty="0" err="1" smtClean="0">
                <a:solidFill>
                  <a:srgbClr val="C00000"/>
                </a:solidFill>
                <a:latin typeface="Segoe Script" panose="020B0504020000000003" pitchFamily="34" charset="0"/>
              </a:rPr>
              <a:t>gelingt´s</a:t>
            </a:r>
            <a:endParaRPr lang="de-DE" sz="1400" i="1" dirty="0" smtClean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778496" y="6495451"/>
            <a:ext cx="369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smtClean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Sehnsucht: </a:t>
            </a:r>
            <a:r>
              <a:rPr lang="de-DE" sz="1400" i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Du und das für immer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85216" y="354649"/>
            <a:ext cx="5379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Ehe-Vorbereitungsseminar</a:t>
            </a:r>
            <a:endParaRPr lang="de-DE" sz="5400" b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" b="4785"/>
          <a:stretch/>
        </p:blipFill>
        <p:spPr>
          <a:xfrm>
            <a:off x="3181598" y="1585717"/>
            <a:ext cx="5702415" cy="3870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353800" y="6340967"/>
            <a:ext cx="574158" cy="365125"/>
          </a:xfrm>
        </p:spPr>
        <p:txBody>
          <a:bodyPr/>
          <a:lstStyle/>
          <a:p>
            <a:r>
              <a:rPr lang="de-DE" dirty="0" smtClean="0"/>
              <a:t>1 /10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038944" y="970759"/>
            <a:ext cx="89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Seminario de preparación al </a:t>
            </a:r>
            <a:r>
              <a:rPr lang="es-ES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matrimonio</a:t>
            </a:r>
            <a:endParaRPr lang="de-DE" sz="5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96000" y="354649"/>
            <a:ext cx="5817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336600"/>
                </a:solidFill>
                <a:latin typeface="Bookman Old Style" panose="02050604050505020204" pitchFamily="18" charset="0"/>
              </a:rPr>
              <a:t>Marriage Preparation Seminar</a:t>
            </a:r>
            <a:endParaRPr lang="de-DE" sz="5400" b="1" dirty="0">
              <a:solidFill>
                <a:srgbClr val="3366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benteuer Ehe - Wir trauen uns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375" y="540041"/>
            <a:ext cx="7815862" cy="3468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298976" y="4448543"/>
            <a:ext cx="73322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Contact</a:t>
            </a:r>
            <a:r>
              <a:rPr lang="de-DE" sz="20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de-DE" sz="20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	</a:t>
            </a:r>
            <a:r>
              <a:rPr lang="de-DE" sz="2000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Schoenstatt</a:t>
            </a:r>
            <a:r>
              <a:rPr lang="de-DE" sz="20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Family Office</a:t>
            </a:r>
            <a:endParaRPr lang="de-DE" sz="20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de-DE" sz="20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		Berg </a:t>
            </a:r>
            <a:r>
              <a:rPr lang="de-DE" sz="20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Nazareth, </a:t>
            </a:r>
            <a:r>
              <a:rPr lang="de-DE" sz="2000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Höhrer</a:t>
            </a:r>
            <a:r>
              <a:rPr lang="de-DE" sz="20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Str. 111</a:t>
            </a:r>
          </a:p>
          <a:p>
            <a:r>
              <a:rPr lang="de-DE" sz="20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		56179 </a:t>
            </a:r>
            <a:r>
              <a:rPr lang="de-DE" sz="20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Vallendar</a:t>
            </a:r>
          </a:p>
          <a:p>
            <a:r>
              <a:rPr lang="de-DE" sz="20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		Tel</a:t>
            </a:r>
            <a:r>
              <a:rPr lang="de-DE" sz="20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de-DE" sz="20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+49 (0) 261 </a:t>
            </a:r>
            <a:r>
              <a:rPr lang="de-DE" sz="20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/ </a:t>
            </a:r>
            <a:r>
              <a:rPr lang="de-DE" sz="20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64006-12</a:t>
            </a:r>
          </a:p>
          <a:p>
            <a:r>
              <a:rPr lang="de-DE" sz="20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		familienbewegung@schoenstatt.de</a:t>
            </a:r>
          </a:p>
          <a:p>
            <a:r>
              <a:rPr lang="de-DE" sz="20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		www.abenteuer-ehe.de</a:t>
            </a:r>
            <a:endParaRPr lang="de-DE" sz="24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303000" y="6340967"/>
            <a:ext cx="624958" cy="365125"/>
          </a:xfrm>
        </p:spPr>
        <p:txBody>
          <a:bodyPr/>
          <a:lstStyle/>
          <a:p>
            <a:r>
              <a:rPr lang="de-DE" dirty="0" smtClean="0"/>
              <a:t>10 /10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0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287079" y="5854323"/>
            <a:ext cx="6188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The adventure of marriage - </a:t>
            </a:r>
            <a:r>
              <a:rPr lang="en-US" sz="1600" i="1" dirty="0">
                <a:solidFill>
                  <a:srgbClr val="C00000"/>
                </a:solidFill>
                <a:latin typeface="Segoe Script" panose="020B0504020000000003" pitchFamily="34" charset="0"/>
              </a:rPr>
              <a:t>we trust in one another</a:t>
            </a:r>
            <a:endParaRPr lang="de-DE" sz="2000" i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cxnSp>
        <p:nvCxnSpPr>
          <p:cNvPr id="3" name="Gerader Verbinder 2"/>
          <p:cNvCxnSpPr/>
          <p:nvPr/>
        </p:nvCxnSpPr>
        <p:spPr>
          <a:xfrm>
            <a:off x="499872" y="5815584"/>
            <a:ext cx="11192256" cy="1219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6278880" y="5868678"/>
            <a:ext cx="2779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A life´s journey </a:t>
            </a:r>
            <a:r>
              <a:rPr lang="en-US" sz="1400" i="1" dirty="0">
                <a:solidFill>
                  <a:srgbClr val="C00000"/>
                </a:solidFill>
                <a:latin typeface="Segoe Script" panose="020B0504020000000003" pitchFamily="34" charset="0"/>
              </a:rPr>
              <a:t>of love</a:t>
            </a:r>
            <a:endParaRPr lang="de-DE" sz="1400" i="1" dirty="0" smtClean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693408" y="6187079"/>
            <a:ext cx="377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Trust: </a:t>
            </a:r>
            <a:r>
              <a:rPr lang="de-DE" sz="1400" i="1" dirty="0" err="1">
                <a:solidFill>
                  <a:srgbClr val="C00000"/>
                </a:solidFill>
                <a:latin typeface="Segoe Script" panose="020B0504020000000003" pitchFamily="34" charset="0"/>
              </a:rPr>
              <a:t>together</a:t>
            </a:r>
            <a:r>
              <a:rPr lang="de-DE" sz="1400" i="1" dirty="0">
                <a:solidFill>
                  <a:srgbClr val="C00000"/>
                </a:solidFill>
                <a:latin typeface="Segoe Script" panose="020B0504020000000003" pitchFamily="34" charset="0"/>
              </a:rPr>
              <a:t> </a:t>
            </a:r>
            <a:r>
              <a:rPr lang="de-DE" sz="1400" i="1" dirty="0" err="1">
                <a:solidFill>
                  <a:srgbClr val="C00000"/>
                </a:solidFill>
                <a:latin typeface="Segoe Script" panose="020B0504020000000003" pitchFamily="34" charset="0"/>
              </a:rPr>
              <a:t>we</a:t>
            </a:r>
            <a:r>
              <a:rPr lang="de-DE" sz="1400" i="1" dirty="0">
                <a:solidFill>
                  <a:srgbClr val="C00000"/>
                </a:solidFill>
                <a:latin typeface="Segoe Script" panose="020B0504020000000003" pitchFamily="34" charset="0"/>
              </a:rPr>
              <a:t> </a:t>
            </a:r>
            <a:r>
              <a:rPr lang="de-DE" sz="1400" i="1" dirty="0" err="1">
                <a:solidFill>
                  <a:srgbClr val="C00000"/>
                </a:solidFill>
                <a:latin typeface="Segoe Script" panose="020B0504020000000003" pitchFamily="34" charset="0"/>
              </a:rPr>
              <a:t>flourish</a:t>
            </a:r>
            <a:endParaRPr lang="de-DE" sz="1400" i="1" dirty="0" smtClean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778496" y="6495451"/>
            <a:ext cx="369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Longing</a:t>
            </a:r>
            <a:r>
              <a:rPr lang="en-US" sz="1400" i="1" dirty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: </a:t>
            </a:r>
            <a:r>
              <a:rPr lang="en-US" sz="1400" i="1" dirty="0">
                <a:solidFill>
                  <a:srgbClr val="C00000"/>
                </a:solidFill>
                <a:latin typeface="Segoe Script" panose="020B0504020000000003" pitchFamily="34" charset="0"/>
              </a:rPr>
              <a:t>you and me for ever</a:t>
            </a:r>
            <a:endParaRPr lang="de-DE" sz="1400" i="1" dirty="0" smtClean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35557" y="482756"/>
            <a:ext cx="380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Kompakt-Seminar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46048" y="2006189"/>
            <a:ext cx="49668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/>
            <a:r>
              <a:rPr lang="de-DE" sz="21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	4 –Tage – Auszeit als Paar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561064" y="4475833"/>
            <a:ext cx="66324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714375"/>
            <a:r>
              <a:rPr lang="de-DE" sz="21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f</a:t>
            </a:r>
            <a:r>
              <a:rPr lang="de-DE" sz="21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ür </a:t>
            </a:r>
            <a:r>
              <a:rPr lang="de-DE" sz="21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Paare, die kirchlich heiraten </a:t>
            </a:r>
            <a:r>
              <a:rPr lang="de-DE" sz="21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wollen</a:t>
            </a:r>
            <a:endParaRPr lang="de-DE" sz="2100" dirty="0">
              <a:latin typeface="Bookman Old Style" panose="020506040505050202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559405" y="3268705"/>
            <a:ext cx="60506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/>
            <a:r>
              <a:rPr lang="de-DE" sz="21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	in einem Schönstatt-Zentrum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3" b="18227"/>
          <a:stretch/>
        </p:blipFill>
        <p:spPr>
          <a:xfrm>
            <a:off x="8596514" y="171528"/>
            <a:ext cx="3331444" cy="2461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4" t="3560" r="475" b="63468"/>
          <a:stretch/>
        </p:blipFill>
        <p:spPr>
          <a:xfrm>
            <a:off x="8644979" y="223954"/>
            <a:ext cx="3289838" cy="2424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370" y="192701"/>
            <a:ext cx="3331446" cy="2498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366500" y="6340967"/>
            <a:ext cx="561458" cy="365125"/>
          </a:xfrm>
        </p:spPr>
        <p:txBody>
          <a:bodyPr/>
          <a:lstStyle/>
          <a:p>
            <a:r>
              <a:rPr lang="de-DE" dirty="0"/>
              <a:t>2</a:t>
            </a:r>
            <a:r>
              <a:rPr lang="de-DE" dirty="0" smtClean="0"/>
              <a:t> </a:t>
            </a:r>
            <a:r>
              <a:rPr lang="de-DE" dirty="0" smtClean="0"/>
              <a:t>/10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2409864" y="955770"/>
            <a:ext cx="428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Seminario</a:t>
            </a:r>
            <a:r>
              <a:rPr lang="de-DE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de-DE" sz="28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compacto</a:t>
            </a:r>
            <a:endParaRPr lang="de-DE" sz="28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683426" y="478485"/>
            <a:ext cx="380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336600"/>
                </a:solidFill>
                <a:latin typeface="Bookman Old Style" panose="02050604050505020204" pitchFamily="18" charset="0"/>
              </a:rPr>
              <a:t>Compact-Seminar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145817" y="2311114"/>
            <a:ext cx="49668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/>
            <a:r>
              <a:rPr lang="en-US" sz="2100" b="1" dirty="0" smtClean="0">
                <a:solidFill>
                  <a:srgbClr val="336600"/>
                </a:solidFill>
                <a:latin typeface="Bookman Old Style" panose="02050604050505020204" pitchFamily="18" charset="0"/>
              </a:rPr>
              <a:t>	4 </a:t>
            </a:r>
            <a:r>
              <a:rPr lang="en-US" sz="2100" b="1" dirty="0">
                <a:solidFill>
                  <a:srgbClr val="336600"/>
                </a:solidFill>
                <a:latin typeface="Bookman Old Style" panose="02050604050505020204" pitchFamily="18" charset="0"/>
              </a:rPr>
              <a:t>days time out as a couple</a:t>
            </a:r>
            <a:endParaRPr lang="de-DE" sz="2100" b="1" dirty="0" smtClean="0">
              <a:solidFill>
                <a:srgbClr val="33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156449" y="2653375"/>
            <a:ext cx="34115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/>
            <a:r>
              <a:rPr lang="de-DE" sz="21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	4 </a:t>
            </a:r>
            <a:r>
              <a:rPr lang="de-DE" sz="21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días</a:t>
            </a:r>
            <a:r>
              <a:rPr lang="de-DE" sz="21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de </a:t>
            </a:r>
            <a:r>
              <a:rPr lang="de-DE" sz="21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pausa</a:t>
            </a:r>
            <a:endParaRPr lang="de-DE" sz="21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566930" y="3844660"/>
            <a:ext cx="51591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/>
            <a:r>
              <a:rPr lang="de-DE" sz="21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	En </a:t>
            </a:r>
            <a:r>
              <a:rPr lang="de-DE" sz="21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un</a:t>
            </a:r>
            <a:r>
              <a:rPr lang="de-DE" sz="21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de-DE" sz="21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centro</a:t>
            </a:r>
            <a:r>
              <a:rPr lang="de-DE" sz="21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de Schönstatt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570039" y="3547582"/>
            <a:ext cx="5547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/>
            <a:r>
              <a:rPr lang="de-DE" sz="2100" b="1" dirty="0" smtClean="0">
                <a:solidFill>
                  <a:srgbClr val="336600"/>
                </a:solidFill>
                <a:latin typeface="Bookman Old Style" panose="02050604050505020204" pitchFamily="18" charset="0"/>
              </a:rPr>
              <a:t>	in </a:t>
            </a:r>
            <a:r>
              <a:rPr lang="de-DE" sz="2100" b="1" dirty="0">
                <a:solidFill>
                  <a:srgbClr val="336600"/>
                </a:solidFill>
                <a:latin typeface="Bookman Old Style" panose="02050604050505020204" pitchFamily="18" charset="0"/>
              </a:rPr>
              <a:t>a </a:t>
            </a:r>
            <a:r>
              <a:rPr lang="de-DE" sz="2100" b="1" dirty="0" err="1">
                <a:solidFill>
                  <a:srgbClr val="336600"/>
                </a:solidFill>
                <a:latin typeface="Bookman Old Style" panose="02050604050505020204" pitchFamily="18" charset="0"/>
              </a:rPr>
              <a:t>Schoensatt</a:t>
            </a:r>
            <a:r>
              <a:rPr lang="de-DE" sz="2100" b="1" dirty="0">
                <a:solidFill>
                  <a:srgbClr val="336600"/>
                </a:solidFill>
                <a:latin typeface="Bookman Old Style" panose="02050604050505020204" pitchFamily="18" charset="0"/>
              </a:rPr>
              <a:t> </a:t>
            </a:r>
            <a:r>
              <a:rPr lang="de-DE" sz="2100" b="1" dirty="0" err="1">
                <a:solidFill>
                  <a:srgbClr val="336600"/>
                </a:solidFill>
                <a:latin typeface="Bookman Old Style" panose="02050604050505020204" pitchFamily="18" charset="0"/>
              </a:rPr>
              <a:t>Centre</a:t>
            </a:r>
            <a:endParaRPr lang="de-DE" sz="2100" b="1" dirty="0" smtClean="0">
              <a:solidFill>
                <a:srgbClr val="33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311303" y="4805836"/>
            <a:ext cx="66324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/>
            <a:r>
              <a:rPr lang="en-US" sz="2100" b="1" dirty="0" smtClean="0">
                <a:solidFill>
                  <a:srgbClr val="336600"/>
                </a:solidFill>
                <a:latin typeface="Bookman Old Style" panose="02050604050505020204" pitchFamily="18" charset="0"/>
              </a:rPr>
              <a:t>	for </a:t>
            </a:r>
            <a:r>
              <a:rPr lang="en-US" sz="2100" b="1" dirty="0">
                <a:solidFill>
                  <a:srgbClr val="336600"/>
                </a:solidFill>
                <a:latin typeface="Bookman Old Style" panose="02050604050505020204" pitchFamily="18" charset="0"/>
              </a:rPr>
              <a:t>couples who want a Church wedding</a:t>
            </a:r>
            <a:endParaRPr lang="de-DE" sz="2100" dirty="0">
              <a:solidFill>
                <a:srgbClr val="33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297545" y="5127173"/>
            <a:ext cx="75647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/>
            <a:r>
              <a:rPr lang="es-ES" sz="21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	Para </a:t>
            </a:r>
            <a:r>
              <a:rPr lang="es-ES" sz="21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parejas que quieran casarse ante </a:t>
            </a:r>
            <a:r>
              <a:rPr lang="es-ES" sz="21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Dios</a:t>
            </a:r>
            <a:endParaRPr lang="de-DE" sz="21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41799" y="2092699"/>
            <a:ext cx="730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Segoe Script" panose="020B0504020000000003" pitchFamily="34" charset="0"/>
              </a:rPr>
              <a:t>♥</a:t>
            </a:r>
            <a:endParaRPr lang="de-DE" sz="6600" dirty="0">
              <a:solidFill>
                <a:schemeClr val="accent5">
                  <a:lumMod val="50000"/>
                </a:schemeClr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2113848" y="4560149"/>
            <a:ext cx="730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Segoe Script" panose="020B0504020000000003" pitchFamily="34" charset="0"/>
              </a:rPr>
              <a:t>♥</a:t>
            </a:r>
            <a:endParaRPr lang="de-DE" sz="5400" dirty="0">
              <a:solidFill>
                <a:schemeClr val="accent5">
                  <a:lumMod val="50000"/>
                </a:schemeClr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397258" y="3366982"/>
            <a:ext cx="719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Segoe Script" panose="020B0504020000000003" pitchFamily="34" charset="0"/>
              </a:rPr>
              <a:t>♥</a:t>
            </a:r>
            <a:endParaRPr lang="de-DE" sz="5400" dirty="0">
              <a:solidFill>
                <a:schemeClr val="accent5">
                  <a:lumMod val="50000"/>
                </a:schemeClr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541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8" grpId="0"/>
      <p:bldP spid="29" grpId="0"/>
      <p:bldP spid="30" grpId="0"/>
      <p:bldP spid="31" grpId="0"/>
      <p:bldP spid="5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468255" y="5854323"/>
            <a:ext cx="5783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El matrimonio, una aventura, SÍ, </a:t>
            </a:r>
            <a:r>
              <a:rPr lang="es-ES" sz="1400" i="1" dirty="0">
                <a:solidFill>
                  <a:srgbClr val="C00000"/>
                </a:solidFill>
                <a:latin typeface="Segoe Script" panose="020B0504020000000003" pitchFamily="34" charset="0"/>
              </a:rPr>
              <a:t>nos casamos ante Dios </a:t>
            </a:r>
            <a:endParaRPr lang="de-DE" sz="1400" i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cxnSp>
        <p:nvCxnSpPr>
          <p:cNvPr id="3" name="Gerader Verbinder 2"/>
          <p:cNvCxnSpPr/>
          <p:nvPr/>
        </p:nvCxnSpPr>
        <p:spPr>
          <a:xfrm>
            <a:off x="499872" y="5815584"/>
            <a:ext cx="11192256" cy="1219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6278880" y="5868678"/>
            <a:ext cx="2779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err="1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Riesgo</a:t>
            </a:r>
            <a:r>
              <a:rPr lang="de-DE" sz="1400" i="1" dirty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… </a:t>
            </a:r>
            <a:r>
              <a:rPr lang="de-DE" sz="1400" i="1" dirty="0" err="1">
                <a:solidFill>
                  <a:srgbClr val="C00000"/>
                </a:solidFill>
                <a:latin typeface="Segoe Script" panose="020B0504020000000003" pitchFamily="34" charset="0"/>
              </a:rPr>
              <a:t>por</a:t>
            </a:r>
            <a:r>
              <a:rPr lang="de-DE" sz="1400" i="1" dirty="0">
                <a:solidFill>
                  <a:srgbClr val="C00000"/>
                </a:solidFill>
                <a:latin typeface="Segoe Script" panose="020B0504020000000003" pitchFamily="34" charset="0"/>
              </a:rPr>
              <a:t> </a:t>
            </a:r>
            <a:r>
              <a:rPr lang="de-DE" sz="1400" i="1" dirty="0" err="1">
                <a:solidFill>
                  <a:srgbClr val="C00000"/>
                </a:solidFill>
                <a:latin typeface="Segoe Script" panose="020B0504020000000003" pitchFamily="34" charset="0"/>
              </a:rPr>
              <a:t>amor</a:t>
            </a:r>
            <a:endParaRPr lang="de-DE" sz="1400" i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168896" y="6215752"/>
            <a:ext cx="377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err="1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VConfianza</a:t>
            </a:r>
            <a:r>
              <a:rPr lang="de-DE" sz="1400" i="1" dirty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, </a:t>
            </a:r>
            <a:r>
              <a:rPr lang="de-DE" sz="1400" i="1" dirty="0" err="1">
                <a:solidFill>
                  <a:srgbClr val="C00000"/>
                </a:solidFill>
                <a:latin typeface="Segoe Script" panose="020B0504020000000003" pitchFamily="34" charset="0"/>
              </a:rPr>
              <a:t>contigo</a:t>
            </a:r>
            <a:r>
              <a:rPr lang="de-DE" sz="1400" i="1" dirty="0">
                <a:solidFill>
                  <a:srgbClr val="C00000"/>
                </a:solidFill>
                <a:latin typeface="Segoe Script" panose="020B0504020000000003" pitchFamily="34" charset="0"/>
              </a:rPr>
              <a:t> </a:t>
            </a:r>
            <a:r>
              <a:rPr lang="de-DE" sz="1400" i="1" dirty="0" err="1">
                <a:solidFill>
                  <a:srgbClr val="C00000"/>
                </a:solidFill>
                <a:latin typeface="Segoe Script" panose="020B0504020000000003" pitchFamily="34" charset="0"/>
              </a:rPr>
              <a:t>lo</a:t>
            </a:r>
            <a:r>
              <a:rPr lang="de-DE" sz="1400" i="1" dirty="0">
                <a:solidFill>
                  <a:srgbClr val="C00000"/>
                </a:solidFill>
                <a:latin typeface="Segoe Script" panose="020B0504020000000003" pitchFamily="34" charset="0"/>
              </a:rPr>
              <a:t> </a:t>
            </a:r>
            <a:r>
              <a:rPr lang="de-DE" sz="1400" i="1" dirty="0" err="1">
                <a:solidFill>
                  <a:srgbClr val="C00000"/>
                </a:solidFill>
                <a:latin typeface="Segoe Script" panose="020B0504020000000003" pitchFamily="34" charset="0"/>
              </a:rPr>
              <a:t>logramos</a:t>
            </a:r>
            <a:endParaRPr lang="de-DE" sz="1400" i="1" dirty="0" smtClean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778496" y="6495451"/>
            <a:ext cx="369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Anhelo, </a:t>
            </a:r>
            <a:r>
              <a:rPr lang="es-ES" sz="1400" i="1" dirty="0">
                <a:solidFill>
                  <a:srgbClr val="C00000"/>
                </a:solidFill>
                <a:latin typeface="Segoe Script" panose="020B0504020000000003" pitchFamily="34" charset="0"/>
              </a:rPr>
              <a:t>tú y para siempre</a:t>
            </a:r>
          </a:p>
          <a:p>
            <a:pPr algn="ctr"/>
            <a:endParaRPr lang="de-DE" sz="1400" i="1" dirty="0" smtClean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35557" y="482756"/>
            <a:ext cx="380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Kompakt-Seminar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146048" y="2357710"/>
            <a:ext cx="98999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/>
            <a:r>
              <a:rPr lang="de-DE" sz="21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	Referenten </a:t>
            </a:r>
            <a:r>
              <a:rPr lang="de-DE" sz="21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aus der Schönstatt-Familienbewegung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248214" y="4645835"/>
            <a:ext cx="46149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/>
            <a:r>
              <a:rPr lang="de-DE" sz="21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	</a:t>
            </a:r>
            <a:r>
              <a:rPr lang="de-DE" sz="21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Desde</a:t>
            </a:r>
            <a:r>
              <a:rPr lang="de-DE" sz="21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los </a:t>
            </a:r>
            <a:r>
              <a:rPr lang="de-DE" sz="21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años</a:t>
            </a:r>
            <a:r>
              <a:rPr lang="de-DE" sz="21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1950</a:t>
            </a:r>
            <a:endParaRPr lang="de-DE" sz="21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0" r="8041" b="2714"/>
          <a:stretch/>
        </p:blipFill>
        <p:spPr>
          <a:xfrm>
            <a:off x="8706970" y="294658"/>
            <a:ext cx="3248230" cy="24509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362" y="221119"/>
            <a:ext cx="3331445" cy="24985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290300" y="6340967"/>
            <a:ext cx="637658" cy="365125"/>
          </a:xfrm>
        </p:spPr>
        <p:txBody>
          <a:bodyPr/>
          <a:lstStyle/>
          <a:p>
            <a:r>
              <a:rPr lang="de-DE" dirty="0" smtClean="0"/>
              <a:t>3 /10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2409864" y="1025335"/>
            <a:ext cx="4937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Seminario</a:t>
            </a:r>
            <a:r>
              <a:rPr lang="de-DE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de-DE" sz="28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compacto</a:t>
            </a:r>
            <a:endParaRPr lang="de-DE" sz="28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223822" y="482753"/>
            <a:ext cx="380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336600"/>
                </a:solidFill>
                <a:latin typeface="Bookman Old Style" panose="02050604050505020204" pitchFamily="18" charset="0"/>
              </a:rPr>
              <a:t>Compact-Seminar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146048" y="2687910"/>
            <a:ext cx="98999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/>
            <a:r>
              <a:rPr lang="en-US" sz="2100" b="1" dirty="0" smtClean="0">
                <a:solidFill>
                  <a:srgbClr val="336600"/>
                </a:solidFill>
                <a:latin typeface="Bookman Old Style" panose="02050604050505020204" pitchFamily="18" charset="0"/>
              </a:rPr>
              <a:t>	speakers </a:t>
            </a:r>
            <a:r>
              <a:rPr lang="en-US" sz="2100" b="1" dirty="0">
                <a:solidFill>
                  <a:srgbClr val="336600"/>
                </a:solidFill>
                <a:latin typeface="Bookman Old Style" panose="02050604050505020204" pitchFamily="18" charset="0"/>
              </a:rPr>
              <a:t>from the </a:t>
            </a:r>
            <a:r>
              <a:rPr lang="en-US" sz="2100" b="1" dirty="0" err="1">
                <a:solidFill>
                  <a:srgbClr val="336600"/>
                </a:solidFill>
                <a:latin typeface="Bookman Old Style" panose="02050604050505020204" pitchFamily="18" charset="0"/>
              </a:rPr>
              <a:t>Schoenstatt</a:t>
            </a:r>
            <a:r>
              <a:rPr lang="en-US" sz="2100" b="1" dirty="0">
                <a:solidFill>
                  <a:srgbClr val="336600"/>
                </a:solidFill>
                <a:latin typeface="Bookman Old Style" panose="02050604050505020204" pitchFamily="18" charset="0"/>
              </a:rPr>
              <a:t> Family Movement</a:t>
            </a:r>
            <a:endParaRPr lang="de-DE" sz="2100" b="1" dirty="0" smtClean="0">
              <a:solidFill>
                <a:srgbClr val="33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146048" y="3005410"/>
            <a:ext cx="98999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/>
            <a:r>
              <a:rPr lang="es-ES" sz="21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	Matrimonios </a:t>
            </a:r>
            <a:r>
              <a:rPr lang="es-ES" sz="21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ponentes del movimiento de Schönstatt</a:t>
            </a:r>
            <a:endParaRPr lang="de-DE" sz="21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250183" y="4311998"/>
            <a:ext cx="47921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/>
            <a:r>
              <a:rPr lang="de-DE" sz="21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	</a:t>
            </a:r>
            <a:r>
              <a:rPr lang="de-DE" sz="2100" b="1" dirty="0" err="1" smtClean="0">
                <a:solidFill>
                  <a:srgbClr val="336600"/>
                </a:solidFill>
                <a:latin typeface="Bookman Old Style" panose="02050604050505020204" pitchFamily="18" charset="0"/>
              </a:rPr>
              <a:t>since</a:t>
            </a:r>
            <a:r>
              <a:rPr lang="de-DE" sz="2100" b="1" dirty="0" smtClean="0">
                <a:solidFill>
                  <a:srgbClr val="336600"/>
                </a:solidFill>
                <a:latin typeface="Bookman Old Style" panose="02050604050505020204" pitchFamily="18" charset="0"/>
              </a:rPr>
              <a:t> </a:t>
            </a:r>
            <a:r>
              <a:rPr lang="de-DE" sz="2100" b="1" dirty="0" err="1">
                <a:solidFill>
                  <a:srgbClr val="336600"/>
                </a:solidFill>
                <a:latin typeface="Bookman Old Style" panose="02050604050505020204" pitchFamily="18" charset="0"/>
              </a:rPr>
              <a:t>the</a:t>
            </a:r>
            <a:r>
              <a:rPr lang="de-DE" sz="2100" b="1" dirty="0">
                <a:solidFill>
                  <a:srgbClr val="336600"/>
                </a:solidFill>
                <a:latin typeface="Bookman Old Style" panose="02050604050505020204" pitchFamily="18" charset="0"/>
              </a:rPr>
              <a:t> 1950 s</a:t>
            </a:r>
            <a:endParaRPr lang="de-DE" sz="2100" b="1" dirty="0" smtClean="0">
              <a:solidFill>
                <a:srgbClr val="33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250183" y="3952695"/>
            <a:ext cx="48311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/>
            <a:r>
              <a:rPr lang="de-DE" sz="21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	seit </a:t>
            </a:r>
            <a:r>
              <a:rPr lang="de-DE" sz="21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den 1950er Jahren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1009902" y="2473623"/>
            <a:ext cx="730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Segoe Script" panose="020B0504020000000003" pitchFamily="34" charset="0"/>
              </a:rPr>
              <a:t>♥</a:t>
            </a:r>
            <a:endParaRPr lang="de-DE" sz="6600" dirty="0">
              <a:solidFill>
                <a:schemeClr val="accent5">
                  <a:lumMod val="50000"/>
                </a:schemeClr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069036" y="4124942"/>
            <a:ext cx="730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Segoe Script" panose="020B0504020000000003" pitchFamily="34" charset="0"/>
              </a:rPr>
              <a:t>♥</a:t>
            </a:r>
            <a:endParaRPr lang="de-DE" sz="6600" dirty="0">
              <a:solidFill>
                <a:schemeClr val="accent5">
                  <a:lumMod val="50000"/>
                </a:schemeClr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506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8" grpId="0"/>
      <p:bldP spid="29" grpId="0"/>
      <p:bldP spid="26" grpId="0"/>
      <p:bldP spid="27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585216" y="5854323"/>
            <a:ext cx="4949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1" dirty="0" smtClean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Abenteuer Ehe</a:t>
            </a:r>
            <a:r>
              <a:rPr lang="de-DE" sz="1600" i="1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de-DE" sz="1600" i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– wir trauen uns!</a:t>
            </a:r>
            <a:endParaRPr lang="de-DE" sz="1600" i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cxnSp>
        <p:nvCxnSpPr>
          <p:cNvPr id="3" name="Gerader Verbinder 2"/>
          <p:cNvCxnSpPr/>
          <p:nvPr/>
        </p:nvCxnSpPr>
        <p:spPr>
          <a:xfrm>
            <a:off x="499872" y="5815584"/>
            <a:ext cx="11192256" cy="1219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6278880" y="5868678"/>
            <a:ext cx="2779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err="1" smtClean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Wagnuis</a:t>
            </a:r>
            <a:r>
              <a:rPr lang="de-DE" sz="1400" i="1" dirty="0" smtClean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de-DE" sz="1400" i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 aus Liebe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693408" y="6187079"/>
            <a:ext cx="377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smtClean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Vertrauen: </a:t>
            </a:r>
            <a:r>
              <a:rPr lang="de-DE" sz="1400" i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Mit dir </a:t>
            </a:r>
            <a:r>
              <a:rPr lang="de-DE" sz="1400" i="1" dirty="0" err="1" smtClean="0">
                <a:solidFill>
                  <a:srgbClr val="C00000"/>
                </a:solidFill>
                <a:latin typeface="Segoe Script" panose="020B0504020000000003" pitchFamily="34" charset="0"/>
              </a:rPr>
              <a:t>gelingt´s</a:t>
            </a:r>
            <a:endParaRPr lang="de-DE" sz="1400" i="1" dirty="0" smtClean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778496" y="6495451"/>
            <a:ext cx="369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smtClean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Sehnsucht: </a:t>
            </a:r>
            <a:r>
              <a:rPr lang="de-DE" sz="1400" i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Du und das für immer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20928" y="578636"/>
            <a:ext cx="481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Themen - Inhalte</a:t>
            </a:r>
            <a:endParaRPr lang="de-DE" sz="2800" b="1" dirty="0" smtClean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74367" y="1978101"/>
            <a:ext cx="44881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89013" algn="l"/>
              </a:tabLst>
            </a:pPr>
            <a:r>
              <a:rPr lang="de-DE" sz="21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Ehe </a:t>
            </a:r>
            <a:r>
              <a:rPr lang="de-DE" sz="21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als Sakrament (er)leben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202719" y="3227600"/>
            <a:ext cx="63774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Miteinander </a:t>
            </a:r>
            <a:r>
              <a:rPr lang="de-DE" sz="21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reden – einander verstehen</a:t>
            </a:r>
            <a:endParaRPr lang="de-DE" sz="2100" dirty="0">
              <a:latin typeface="Bookman Old Style" panose="020506040505050202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443479" y="4590895"/>
            <a:ext cx="77216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>
              <a:tabLst>
                <a:tab pos="538163" algn="l"/>
                <a:tab pos="714375" algn="l"/>
              </a:tabLst>
            </a:pPr>
            <a:r>
              <a:rPr lang="de-DE" sz="21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Frau </a:t>
            </a:r>
            <a:r>
              <a:rPr lang="de-DE" sz="21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und Mann – ein starkes Team, weil verschieden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634" y="251310"/>
            <a:ext cx="3094587" cy="2320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201400" y="6340967"/>
            <a:ext cx="726558" cy="365125"/>
          </a:xfrm>
        </p:spPr>
        <p:txBody>
          <a:bodyPr/>
          <a:lstStyle/>
          <a:p>
            <a:r>
              <a:rPr lang="de-DE" dirty="0"/>
              <a:t>4</a:t>
            </a:r>
            <a:r>
              <a:rPr lang="de-DE" dirty="0" smtClean="0"/>
              <a:t> /10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1674367" y="2297799"/>
            <a:ext cx="72512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89013" algn="l"/>
              </a:tabLst>
            </a:pPr>
            <a:r>
              <a:rPr lang="en-US" sz="2100" b="1" dirty="0">
                <a:solidFill>
                  <a:srgbClr val="336600"/>
                </a:solidFill>
                <a:latin typeface="Bookman Old Style" panose="02050604050505020204" pitchFamily="18" charset="0"/>
              </a:rPr>
              <a:t>to live and experience marriage as a Sacrament</a:t>
            </a:r>
            <a:endParaRPr lang="de-DE" sz="2100" b="1" dirty="0" smtClean="0">
              <a:solidFill>
                <a:srgbClr val="33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674366" y="2623972"/>
            <a:ext cx="72512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89013" algn="l"/>
              </a:tabLst>
            </a:pPr>
            <a:r>
              <a:rPr lang="es-ES" sz="21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Experimentar el matrimonio como sacramento</a:t>
            </a:r>
            <a:endParaRPr lang="de-DE" sz="21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810893" y="1019898"/>
            <a:ext cx="3901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Temas - </a:t>
            </a:r>
            <a:r>
              <a:rPr lang="de-DE" sz="28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contenidos</a:t>
            </a:r>
            <a:endParaRPr lang="de-DE" sz="28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845814" y="544392"/>
            <a:ext cx="3556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336600"/>
                </a:solidFill>
                <a:latin typeface="Bookman Old Style" panose="02050604050505020204" pitchFamily="18" charset="0"/>
              </a:rPr>
              <a:t>Topics - Contents</a:t>
            </a:r>
            <a:endParaRPr lang="de-DE" sz="2800" b="1" dirty="0" smtClean="0">
              <a:solidFill>
                <a:srgbClr val="33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892603" y="2073725"/>
            <a:ext cx="730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Segoe Script" panose="020B0504020000000003" pitchFamily="34" charset="0"/>
              </a:rPr>
              <a:t>♥</a:t>
            </a:r>
            <a:endParaRPr lang="de-DE" sz="6600" dirty="0">
              <a:solidFill>
                <a:schemeClr val="accent5">
                  <a:lumMod val="50000"/>
                </a:schemeClr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202719" y="3539088"/>
            <a:ext cx="84708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89013" algn="l"/>
              </a:tabLst>
            </a:pPr>
            <a:r>
              <a:rPr lang="en-US" sz="2100" b="1" dirty="0">
                <a:solidFill>
                  <a:srgbClr val="336600"/>
                </a:solidFill>
                <a:latin typeface="Bookman Old Style" panose="02050604050505020204" pitchFamily="18" charset="0"/>
              </a:rPr>
              <a:t>couple communication - understanding one another</a:t>
            </a:r>
            <a:endParaRPr lang="de-DE" sz="2100" b="1" dirty="0" smtClean="0">
              <a:solidFill>
                <a:srgbClr val="33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202719" y="3883145"/>
            <a:ext cx="72512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89013" algn="l"/>
              </a:tabLst>
            </a:pPr>
            <a:r>
              <a:rPr lang="es-ES" sz="21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Hablar el uno con el otro, entenderse mutuamente</a:t>
            </a:r>
            <a:endParaRPr lang="de-DE" sz="21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379568" y="3366894"/>
            <a:ext cx="730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Segoe Script" panose="020B0504020000000003" pitchFamily="34" charset="0"/>
              </a:rPr>
              <a:t>♥</a:t>
            </a:r>
            <a:endParaRPr lang="de-DE" sz="6600" dirty="0">
              <a:solidFill>
                <a:schemeClr val="accent5">
                  <a:lumMod val="50000"/>
                </a:schemeClr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457975" y="4925309"/>
            <a:ext cx="84708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89013" algn="l"/>
              </a:tabLst>
            </a:pPr>
            <a:r>
              <a:rPr lang="en-US" sz="2100" b="1" dirty="0">
                <a:solidFill>
                  <a:srgbClr val="336600"/>
                </a:solidFill>
                <a:latin typeface="Bookman Old Style" panose="02050604050505020204" pitchFamily="18" charset="0"/>
              </a:rPr>
              <a:t>man and woman - complimenting one another</a:t>
            </a:r>
            <a:endParaRPr lang="de-DE" sz="2100" b="1" dirty="0" smtClean="0">
              <a:solidFill>
                <a:srgbClr val="33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443382" y="5265370"/>
            <a:ext cx="92683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89013" algn="l"/>
              </a:tabLst>
            </a:pPr>
            <a:r>
              <a:rPr lang="es-ES" sz="21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Mujer y hombre - un fuerte equipo, ya que son diferentes</a:t>
            </a:r>
            <a:endParaRPr lang="de-DE" sz="21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674366" y="4759786"/>
            <a:ext cx="730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Segoe Script" panose="020B0504020000000003" pitchFamily="34" charset="0"/>
              </a:rPr>
              <a:t>♥</a:t>
            </a:r>
            <a:endParaRPr lang="de-DE" sz="6600" dirty="0">
              <a:solidFill>
                <a:schemeClr val="accent5">
                  <a:lumMod val="50000"/>
                </a:schemeClr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205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2"/>
          <p:cNvCxnSpPr/>
          <p:nvPr/>
        </p:nvCxnSpPr>
        <p:spPr>
          <a:xfrm>
            <a:off x="499872" y="5815584"/>
            <a:ext cx="11192256" cy="1219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820928" y="578636"/>
            <a:ext cx="481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Themen - Inhalte</a:t>
            </a:r>
            <a:endParaRPr lang="de-DE" sz="2800" b="1" dirty="0" smtClean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128266" y="1978101"/>
            <a:ext cx="84907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89013" algn="l"/>
              </a:tabLst>
            </a:pPr>
            <a:r>
              <a:rPr lang="de-DE" sz="21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Kultur der Sexualität und Natürliche Empfängnisregelung</a:t>
            </a:r>
            <a:endParaRPr lang="de-DE" sz="2100" b="1" dirty="0" smtClean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202719" y="3215408"/>
            <a:ext cx="72702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Konflikte – als Chance zum Wachstum nutzen</a:t>
            </a:r>
            <a:endParaRPr lang="de-DE" sz="2100" dirty="0">
              <a:latin typeface="Bookman Old Style" panose="020506040505050202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443479" y="4578703"/>
            <a:ext cx="84853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>
              <a:tabLst>
                <a:tab pos="538163" algn="l"/>
                <a:tab pos="714375" algn="l"/>
              </a:tabLst>
            </a:pPr>
            <a:r>
              <a:rPr lang="de-DE" sz="21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Typisch wir beide – wir entwickeln unseren eigenen Stil</a:t>
            </a:r>
            <a:endParaRPr lang="de-DE" sz="2100" b="1" dirty="0" smtClean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634" y="251310"/>
            <a:ext cx="3094587" cy="2320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366500" y="6340967"/>
            <a:ext cx="561458" cy="365125"/>
          </a:xfrm>
        </p:spPr>
        <p:txBody>
          <a:bodyPr/>
          <a:lstStyle/>
          <a:p>
            <a:r>
              <a:rPr lang="de-DE" dirty="0"/>
              <a:t>5</a:t>
            </a:r>
            <a:r>
              <a:rPr lang="de-DE" dirty="0" smtClean="0"/>
              <a:t> /10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1129889" y="2310084"/>
            <a:ext cx="72512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89013" algn="l"/>
              </a:tabLst>
            </a:pPr>
            <a:r>
              <a:rPr lang="en-US" sz="2100" b="1" dirty="0">
                <a:solidFill>
                  <a:srgbClr val="336600"/>
                </a:solidFill>
                <a:latin typeface="Bookman Old Style" panose="02050604050505020204" pitchFamily="18" charset="0"/>
              </a:rPr>
              <a:t>culture of sexuality and natural family planning</a:t>
            </a:r>
            <a:endParaRPr lang="de-DE" sz="2100" b="1" dirty="0" smtClean="0">
              <a:solidFill>
                <a:srgbClr val="33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128266" y="2623972"/>
            <a:ext cx="95651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89013" algn="l"/>
              </a:tabLst>
            </a:pPr>
            <a:r>
              <a:rPr lang="es-ES" sz="21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Cultura sexual y métodos naturales de regulación de la natalidad</a:t>
            </a:r>
            <a:endParaRPr lang="de-DE" sz="21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810893" y="1019898"/>
            <a:ext cx="3901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Temas - </a:t>
            </a:r>
            <a:r>
              <a:rPr lang="de-DE" sz="28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contenidos</a:t>
            </a:r>
            <a:endParaRPr lang="de-DE" sz="28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845814" y="544392"/>
            <a:ext cx="3556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336600"/>
                </a:solidFill>
                <a:latin typeface="Bookman Old Style" panose="02050604050505020204" pitchFamily="18" charset="0"/>
              </a:rPr>
              <a:t>Topics - Contents</a:t>
            </a:r>
            <a:endParaRPr lang="de-DE" sz="2800" b="1" dirty="0" smtClean="0">
              <a:solidFill>
                <a:srgbClr val="33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16119" y="2043883"/>
            <a:ext cx="730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Segoe Script" panose="020B0504020000000003" pitchFamily="34" charset="0"/>
              </a:rPr>
              <a:t>♥</a:t>
            </a:r>
            <a:endParaRPr lang="de-DE" sz="6600" dirty="0">
              <a:solidFill>
                <a:schemeClr val="accent5">
                  <a:lumMod val="50000"/>
                </a:schemeClr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202719" y="3539088"/>
            <a:ext cx="84708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89013" algn="l"/>
              </a:tabLst>
            </a:pPr>
            <a:r>
              <a:rPr lang="en-US" sz="2100" b="1" dirty="0">
                <a:solidFill>
                  <a:srgbClr val="336600"/>
                </a:solidFill>
                <a:latin typeface="Bookman Old Style" panose="02050604050505020204" pitchFamily="18" charset="0"/>
              </a:rPr>
              <a:t>conflicts - an opportunity for growth</a:t>
            </a:r>
            <a:endParaRPr lang="de-DE" sz="2100" b="1" dirty="0" smtClean="0">
              <a:solidFill>
                <a:srgbClr val="33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202719" y="3870953"/>
            <a:ext cx="84894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89013" algn="l"/>
              </a:tabLst>
            </a:pPr>
            <a:r>
              <a:rPr lang="es-ES" sz="21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Utilizar los conflictos como oportunidad para crecer</a:t>
            </a:r>
            <a:endParaRPr lang="de-DE" sz="21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380014" y="3319991"/>
            <a:ext cx="730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Segoe Script" panose="020B0504020000000003" pitchFamily="34" charset="0"/>
              </a:rPr>
              <a:t>♥</a:t>
            </a:r>
            <a:endParaRPr lang="de-DE" sz="6600" dirty="0">
              <a:solidFill>
                <a:schemeClr val="accent5">
                  <a:lumMod val="50000"/>
                </a:schemeClr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457975" y="4925309"/>
            <a:ext cx="84708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89013" algn="l"/>
              </a:tabLst>
            </a:pPr>
            <a:r>
              <a:rPr lang="en-US" sz="2100" b="1" dirty="0">
                <a:solidFill>
                  <a:srgbClr val="336600"/>
                </a:solidFill>
                <a:latin typeface="Bookman Old Style" panose="02050604050505020204" pitchFamily="18" charset="0"/>
              </a:rPr>
              <a:t>we develop our own style - typical for us</a:t>
            </a:r>
            <a:endParaRPr lang="de-DE" sz="2100" b="1" dirty="0" smtClean="0">
              <a:solidFill>
                <a:srgbClr val="33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467766" y="5253178"/>
            <a:ext cx="80295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89013" algn="l"/>
              </a:tabLst>
            </a:pPr>
            <a:r>
              <a:rPr lang="es-ES" sz="21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Así somos los dos- desarrollamos nuestro estilo propio</a:t>
            </a:r>
            <a:endParaRPr lang="de-DE" sz="21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649098" y="4671393"/>
            <a:ext cx="730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Segoe Script" panose="020B0504020000000003" pitchFamily="34" charset="0"/>
              </a:rPr>
              <a:t>♥</a:t>
            </a:r>
            <a:endParaRPr lang="de-DE" sz="6600" dirty="0">
              <a:solidFill>
                <a:schemeClr val="accent5">
                  <a:lumMod val="50000"/>
                </a:schemeClr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287079" y="5854323"/>
            <a:ext cx="6188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The adventure of marriage - </a:t>
            </a:r>
            <a:r>
              <a:rPr lang="en-US" sz="1600" i="1" dirty="0">
                <a:solidFill>
                  <a:srgbClr val="C00000"/>
                </a:solidFill>
                <a:latin typeface="Segoe Script" panose="020B0504020000000003" pitchFamily="34" charset="0"/>
              </a:rPr>
              <a:t>we trust in one another</a:t>
            </a:r>
            <a:endParaRPr lang="de-DE" sz="2000" i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278880" y="5868678"/>
            <a:ext cx="2779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A life´s journey </a:t>
            </a:r>
            <a:r>
              <a:rPr lang="en-US" sz="1400" i="1" dirty="0">
                <a:solidFill>
                  <a:srgbClr val="C00000"/>
                </a:solidFill>
                <a:latin typeface="Segoe Script" panose="020B0504020000000003" pitchFamily="34" charset="0"/>
              </a:rPr>
              <a:t>of love</a:t>
            </a:r>
            <a:endParaRPr lang="de-DE" sz="1400" i="1" dirty="0" smtClean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693408" y="6187079"/>
            <a:ext cx="377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Trust: </a:t>
            </a:r>
            <a:r>
              <a:rPr lang="de-DE" sz="1400" i="1" dirty="0" err="1">
                <a:solidFill>
                  <a:srgbClr val="C00000"/>
                </a:solidFill>
                <a:latin typeface="Segoe Script" panose="020B0504020000000003" pitchFamily="34" charset="0"/>
              </a:rPr>
              <a:t>together</a:t>
            </a:r>
            <a:r>
              <a:rPr lang="de-DE" sz="1400" i="1" dirty="0">
                <a:solidFill>
                  <a:srgbClr val="C00000"/>
                </a:solidFill>
                <a:latin typeface="Segoe Script" panose="020B0504020000000003" pitchFamily="34" charset="0"/>
              </a:rPr>
              <a:t> </a:t>
            </a:r>
            <a:r>
              <a:rPr lang="de-DE" sz="1400" i="1" dirty="0" err="1">
                <a:solidFill>
                  <a:srgbClr val="C00000"/>
                </a:solidFill>
                <a:latin typeface="Segoe Script" panose="020B0504020000000003" pitchFamily="34" charset="0"/>
              </a:rPr>
              <a:t>we</a:t>
            </a:r>
            <a:r>
              <a:rPr lang="de-DE" sz="1400" i="1" dirty="0">
                <a:solidFill>
                  <a:srgbClr val="C00000"/>
                </a:solidFill>
                <a:latin typeface="Segoe Script" panose="020B0504020000000003" pitchFamily="34" charset="0"/>
              </a:rPr>
              <a:t> </a:t>
            </a:r>
            <a:r>
              <a:rPr lang="de-DE" sz="1400" i="1" dirty="0" err="1">
                <a:solidFill>
                  <a:srgbClr val="C00000"/>
                </a:solidFill>
                <a:latin typeface="Segoe Script" panose="020B0504020000000003" pitchFamily="34" charset="0"/>
              </a:rPr>
              <a:t>flourish</a:t>
            </a:r>
            <a:endParaRPr lang="de-DE" sz="1400" i="1" dirty="0" smtClean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7778496" y="6495451"/>
            <a:ext cx="369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Longing</a:t>
            </a:r>
            <a:r>
              <a:rPr lang="en-US" sz="1400" i="1" dirty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: </a:t>
            </a:r>
            <a:r>
              <a:rPr lang="en-US" sz="1400" i="1" dirty="0">
                <a:solidFill>
                  <a:srgbClr val="C00000"/>
                </a:solidFill>
                <a:latin typeface="Segoe Script" panose="020B0504020000000003" pitchFamily="34" charset="0"/>
              </a:rPr>
              <a:t>you and me for ever</a:t>
            </a:r>
            <a:endParaRPr lang="de-DE" sz="1400" i="1" dirty="0" smtClean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4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2"/>
          <p:cNvCxnSpPr/>
          <p:nvPr/>
        </p:nvCxnSpPr>
        <p:spPr>
          <a:xfrm>
            <a:off x="499872" y="5815584"/>
            <a:ext cx="11192256" cy="1219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772066" y="591773"/>
            <a:ext cx="503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89013" algn="l"/>
              </a:tabLst>
            </a:pPr>
            <a:r>
              <a:rPr lang="de-DE" sz="28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Paar-Identität bestärken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095752" y="4314066"/>
            <a:ext cx="91460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>
              <a:tabLst>
                <a:tab pos="538163" algn="l"/>
                <a:tab pos="714375" algn="l"/>
              </a:tabLst>
            </a:pPr>
            <a:r>
              <a:rPr lang="de-DE" sz="21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Erleben </a:t>
            </a:r>
            <a:r>
              <a:rPr lang="de-DE" sz="21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von liturgischen Elementen als Paar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778000" y="2357023"/>
            <a:ext cx="86730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>
              <a:tabLst>
                <a:tab pos="538163" algn="l"/>
                <a:tab pos="714375" algn="l"/>
              </a:tabLst>
            </a:pPr>
            <a:r>
              <a:rPr lang="de-DE" sz="21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Vor allem Zeit fürs </a:t>
            </a:r>
            <a:r>
              <a:rPr lang="de-DE" sz="21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Paargespräch – keine </a:t>
            </a:r>
            <a:r>
              <a:rPr lang="de-DE" sz="21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Gruppenarbeit</a:t>
            </a:r>
            <a:endParaRPr lang="de-DE" sz="2100" b="1" strike="sngStrike" dirty="0" smtClean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310" y="166397"/>
            <a:ext cx="3136393" cy="2352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14" b="13459"/>
          <a:stretch/>
        </p:blipFill>
        <p:spPr>
          <a:xfrm>
            <a:off x="8946412" y="196670"/>
            <a:ext cx="3092555" cy="2291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239500" y="6340967"/>
            <a:ext cx="688458" cy="365125"/>
          </a:xfrm>
        </p:spPr>
        <p:txBody>
          <a:bodyPr/>
          <a:lstStyle/>
          <a:p>
            <a:r>
              <a:rPr lang="de-DE" dirty="0" smtClean="0"/>
              <a:t>6 /10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5516175" y="581453"/>
            <a:ext cx="3350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989013" algn="l"/>
              </a:tabLst>
            </a:pPr>
            <a:r>
              <a:rPr lang="en-US" sz="2800" b="1" dirty="0">
                <a:solidFill>
                  <a:srgbClr val="336600"/>
                </a:solidFill>
                <a:latin typeface="Bookman Old Style" panose="02050604050505020204" pitchFamily="18" charset="0"/>
              </a:rPr>
              <a:t>Re-</a:t>
            </a:r>
            <a:r>
              <a:rPr lang="en-US" sz="2800" b="1" dirty="0" err="1">
                <a:solidFill>
                  <a:srgbClr val="336600"/>
                </a:solidFill>
                <a:latin typeface="Bookman Old Style" panose="02050604050505020204" pitchFamily="18" charset="0"/>
              </a:rPr>
              <a:t>inforcing</a:t>
            </a:r>
            <a:r>
              <a:rPr lang="en-US" sz="2800" b="1" dirty="0">
                <a:solidFill>
                  <a:srgbClr val="336600"/>
                </a:solidFill>
                <a:latin typeface="Bookman Old Style" panose="02050604050505020204" pitchFamily="18" charset="0"/>
              </a:rPr>
              <a:t> our identity as a couple</a:t>
            </a:r>
            <a:endParaRPr lang="de-DE" sz="2800" b="1" dirty="0">
              <a:solidFill>
                <a:srgbClr val="33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35364" y="1124282"/>
            <a:ext cx="5305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989013" algn="l"/>
              </a:tabLst>
            </a:pPr>
            <a:r>
              <a:rPr lang="es-ES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Fortalecer la identidad de pareja</a:t>
            </a:r>
            <a:endParaRPr lang="de-DE" sz="2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68255" y="5854323"/>
            <a:ext cx="5783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El matrimonio, una aventura, SÍ, </a:t>
            </a:r>
            <a:r>
              <a:rPr lang="es-ES" sz="1400" i="1" dirty="0">
                <a:solidFill>
                  <a:srgbClr val="C00000"/>
                </a:solidFill>
                <a:latin typeface="Segoe Script" panose="020B0504020000000003" pitchFamily="34" charset="0"/>
              </a:rPr>
              <a:t>nos casamos ante Dios </a:t>
            </a:r>
            <a:endParaRPr lang="de-DE" sz="1400" i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78880" y="5868678"/>
            <a:ext cx="2779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err="1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Riesgo</a:t>
            </a:r>
            <a:r>
              <a:rPr lang="de-DE" sz="1400" i="1" dirty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… </a:t>
            </a:r>
            <a:r>
              <a:rPr lang="de-DE" sz="1400" i="1" dirty="0" err="1">
                <a:solidFill>
                  <a:srgbClr val="C00000"/>
                </a:solidFill>
                <a:latin typeface="Segoe Script" panose="020B0504020000000003" pitchFamily="34" charset="0"/>
              </a:rPr>
              <a:t>por</a:t>
            </a:r>
            <a:r>
              <a:rPr lang="de-DE" sz="1400" i="1" dirty="0">
                <a:solidFill>
                  <a:srgbClr val="C00000"/>
                </a:solidFill>
                <a:latin typeface="Segoe Script" panose="020B0504020000000003" pitchFamily="34" charset="0"/>
              </a:rPr>
              <a:t> </a:t>
            </a:r>
            <a:r>
              <a:rPr lang="de-DE" sz="1400" i="1" dirty="0" err="1">
                <a:solidFill>
                  <a:srgbClr val="C00000"/>
                </a:solidFill>
                <a:latin typeface="Segoe Script" panose="020B0504020000000003" pitchFamily="34" charset="0"/>
              </a:rPr>
              <a:t>amor</a:t>
            </a:r>
            <a:endParaRPr lang="de-DE" sz="1400" i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237866" y="6187078"/>
            <a:ext cx="377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err="1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VConfianza</a:t>
            </a:r>
            <a:r>
              <a:rPr lang="de-DE" sz="1400" i="1" dirty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, </a:t>
            </a:r>
            <a:r>
              <a:rPr lang="de-DE" sz="1400" i="1" dirty="0" err="1">
                <a:solidFill>
                  <a:srgbClr val="C00000"/>
                </a:solidFill>
                <a:latin typeface="Segoe Script" panose="020B0504020000000003" pitchFamily="34" charset="0"/>
              </a:rPr>
              <a:t>contigo</a:t>
            </a:r>
            <a:r>
              <a:rPr lang="de-DE" sz="1400" i="1" dirty="0">
                <a:solidFill>
                  <a:srgbClr val="C00000"/>
                </a:solidFill>
                <a:latin typeface="Segoe Script" panose="020B0504020000000003" pitchFamily="34" charset="0"/>
              </a:rPr>
              <a:t> </a:t>
            </a:r>
            <a:r>
              <a:rPr lang="de-DE" sz="1400" i="1" dirty="0" err="1">
                <a:solidFill>
                  <a:srgbClr val="C00000"/>
                </a:solidFill>
                <a:latin typeface="Segoe Script" panose="020B0504020000000003" pitchFamily="34" charset="0"/>
              </a:rPr>
              <a:t>lo</a:t>
            </a:r>
            <a:r>
              <a:rPr lang="de-DE" sz="1400" i="1" dirty="0">
                <a:solidFill>
                  <a:srgbClr val="C00000"/>
                </a:solidFill>
                <a:latin typeface="Segoe Script" panose="020B0504020000000003" pitchFamily="34" charset="0"/>
              </a:rPr>
              <a:t> </a:t>
            </a:r>
            <a:r>
              <a:rPr lang="de-DE" sz="1400" i="1" dirty="0" err="1">
                <a:solidFill>
                  <a:srgbClr val="C00000"/>
                </a:solidFill>
                <a:latin typeface="Segoe Script" panose="020B0504020000000003" pitchFamily="34" charset="0"/>
              </a:rPr>
              <a:t>logramos</a:t>
            </a:r>
            <a:endParaRPr lang="de-DE" sz="1400" i="1" dirty="0" smtClean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7778496" y="6495451"/>
            <a:ext cx="369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Anhelo, </a:t>
            </a:r>
            <a:r>
              <a:rPr lang="es-ES" sz="1400" i="1" dirty="0">
                <a:solidFill>
                  <a:srgbClr val="C00000"/>
                </a:solidFill>
                <a:latin typeface="Segoe Script" panose="020B0504020000000003" pitchFamily="34" charset="0"/>
              </a:rPr>
              <a:t>tú y para siempre</a:t>
            </a:r>
          </a:p>
          <a:p>
            <a:pPr algn="ctr"/>
            <a:endParaRPr lang="de-DE" sz="1400" i="1" dirty="0" smtClean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72066" y="2451164"/>
            <a:ext cx="730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Segoe Script" panose="020B0504020000000003" pitchFamily="34" charset="0"/>
              </a:rPr>
              <a:t>♥</a:t>
            </a:r>
            <a:endParaRPr lang="de-DE" sz="6600" dirty="0">
              <a:solidFill>
                <a:schemeClr val="accent5">
                  <a:lumMod val="50000"/>
                </a:schemeClr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290160" y="4369071"/>
            <a:ext cx="730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Segoe Script" panose="020B0504020000000003" pitchFamily="34" charset="0"/>
              </a:rPr>
              <a:t>♥</a:t>
            </a:r>
            <a:endParaRPr lang="de-DE" sz="6600" dirty="0">
              <a:solidFill>
                <a:schemeClr val="accent5">
                  <a:lumMod val="50000"/>
                </a:schemeClr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777998" y="2726065"/>
            <a:ext cx="86730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>
              <a:tabLst>
                <a:tab pos="538163" algn="l"/>
                <a:tab pos="714375" algn="l"/>
              </a:tabLst>
            </a:pPr>
            <a:r>
              <a:rPr lang="en-US" sz="2100" b="1" dirty="0">
                <a:solidFill>
                  <a:srgbClr val="336600"/>
                </a:solidFill>
                <a:latin typeface="Bookman Old Style" panose="02050604050505020204" pitchFamily="18" charset="0"/>
              </a:rPr>
              <a:t>emphasis on couple discussions - no group work</a:t>
            </a:r>
            <a:endParaRPr lang="de-DE" sz="2100" b="1" strike="sngStrike" dirty="0" smtClean="0">
              <a:solidFill>
                <a:srgbClr val="33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777999" y="3095106"/>
            <a:ext cx="86730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>
              <a:tabLst>
                <a:tab pos="538163" algn="l"/>
                <a:tab pos="714375" algn="l"/>
              </a:tabLst>
            </a:pPr>
            <a:r>
              <a:rPr lang="es-ES" sz="21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Especialmente diálogo de pareja- sin trabajo en grupo</a:t>
            </a:r>
            <a:endParaRPr lang="de-DE" sz="2100" b="1" strike="sngStrike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095752" y="4671879"/>
            <a:ext cx="91460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>
              <a:tabLst>
                <a:tab pos="538163" algn="l"/>
                <a:tab pos="714375" algn="l"/>
              </a:tabLst>
            </a:pPr>
            <a:r>
              <a:rPr lang="en-US" sz="2100" b="1" dirty="0">
                <a:solidFill>
                  <a:srgbClr val="336600"/>
                </a:solidFill>
                <a:latin typeface="Bookman Old Style" panose="02050604050505020204" pitchFamily="18" charset="0"/>
              </a:rPr>
              <a:t>experiencing liturgical elements for couples</a:t>
            </a:r>
            <a:endParaRPr lang="de-DE" sz="2100" b="1" dirty="0" smtClean="0">
              <a:solidFill>
                <a:srgbClr val="33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095752" y="5023131"/>
            <a:ext cx="90962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>
              <a:tabLst>
                <a:tab pos="538163" algn="l"/>
                <a:tab pos="714375" algn="l"/>
              </a:tabLst>
            </a:pPr>
            <a:r>
              <a:rPr lang="de-DE" sz="21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Experimentar</a:t>
            </a:r>
            <a:r>
              <a:rPr lang="de-DE" sz="21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de-DE" sz="21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elementos</a:t>
            </a:r>
            <a:r>
              <a:rPr lang="de-DE" sz="21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de-DE" sz="21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litúrgicos</a:t>
            </a:r>
            <a:r>
              <a:rPr lang="de-DE" sz="21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de-DE" sz="21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como</a:t>
            </a:r>
            <a:r>
              <a:rPr lang="de-DE" sz="21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de-DE" sz="21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pareja</a:t>
            </a:r>
            <a:endParaRPr lang="de-DE" sz="21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35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383" y="100193"/>
            <a:ext cx="3363474" cy="25226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Gerader Verbinder 2"/>
          <p:cNvCxnSpPr/>
          <p:nvPr/>
        </p:nvCxnSpPr>
        <p:spPr>
          <a:xfrm>
            <a:off x="499872" y="5815584"/>
            <a:ext cx="11192256" cy="1219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772066" y="591773"/>
            <a:ext cx="503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89013" algn="l"/>
              </a:tabLst>
            </a:pPr>
            <a:r>
              <a:rPr lang="de-DE" sz="28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Paar-Identität bestärken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17882" y="4603182"/>
            <a:ext cx="78043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Von </a:t>
            </a:r>
            <a:r>
              <a:rPr lang="de-DE" sz="21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geglückten Lebensbeispielen lernen</a:t>
            </a:r>
            <a:endParaRPr lang="de-DE" sz="2100" dirty="0">
              <a:latin typeface="Bookman Old Style" panose="020506040505050202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72065" y="2347692"/>
            <a:ext cx="85344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714375"/>
            <a:r>
              <a:rPr lang="de-DE" sz="21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Hochzeitskerze selbst gestalten, dabei ein Symbol/Wort finden, in dem das eigene </a:t>
            </a:r>
            <a:r>
              <a:rPr lang="de-DE" sz="2100" b="1" dirty="0" err="1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Eheideal</a:t>
            </a:r>
            <a:r>
              <a:rPr lang="de-DE" sz="21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anklingt 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20" y="136730"/>
            <a:ext cx="3249933" cy="2437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328400" y="6340967"/>
            <a:ext cx="599558" cy="365125"/>
          </a:xfrm>
        </p:spPr>
        <p:txBody>
          <a:bodyPr/>
          <a:lstStyle/>
          <a:p>
            <a:r>
              <a:rPr lang="de-DE" dirty="0" smtClean="0"/>
              <a:t>7 /10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5516175" y="581453"/>
            <a:ext cx="3350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989013" algn="l"/>
              </a:tabLst>
            </a:pPr>
            <a:r>
              <a:rPr lang="en-US" sz="2800" b="1" dirty="0">
                <a:solidFill>
                  <a:srgbClr val="336600"/>
                </a:solidFill>
                <a:latin typeface="Bookman Old Style" panose="02050604050505020204" pitchFamily="18" charset="0"/>
              </a:rPr>
              <a:t>Re-</a:t>
            </a:r>
            <a:r>
              <a:rPr lang="en-US" sz="2800" b="1" dirty="0" err="1">
                <a:solidFill>
                  <a:srgbClr val="336600"/>
                </a:solidFill>
                <a:latin typeface="Bookman Old Style" panose="02050604050505020204" pitchFamily="18" charset="0"/>
              </a:rPr>
              <a:t>inforcing</a:t>
            </a:r>
            <a:r>
              <a:rPr lang="en-US" sz="2800" b="1" dirty="0">
                <a:solidFill>
                  <a:srgbClr val="336600"/>
                </a:solidFill>
                <a:latin typeface="Bookman Old Style" panose="02050604050505020204" pitchFamily="18" charset="0"/>
              </a:rPr>
              <a:t> our identity as a couple</a:t>
            </a:r>
            <a:endParaRPr lang="de-DE" sz="2800" b="1" dirty="0">
              <a:solidFill>
                <a:srgbClr val="33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35364" y="1124282"/>
            <a:ext cx="5305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989013" algn="l"/>
              </a:tabLst>
            </a:pPr>
            <a:r>
              <a:rPr lang="es-ES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Fortalecer la identidad de pareja</a:t>
            </a:r>
            <a:endParaRPr lang="de-DE" sz="2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72064" y="2993937"/>
            <a:ext cx="9431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714375"/>
            <a:r>
              <a:rPr lang="en-US" sz="2100" b="1" dirty="0">
                <a:solidFill>
                  <a:srgbClr val="336600"/>
                </a:solidFill>
                <a:latin typeface="Bookman Old Style" panose="02050604050505020204" pitchFamily="18" charset="0"/>
              </a:rPr>
              <a:t>decorate a wedding candle together, finding a symbol or word which describes your couple identity</a:t>
            </a:r>
            <a:endParaRPr lang="de-DE" sz="2100" b="1" dirty="0" smtClean="0">
              <a:solidFill>
                <a:srgbClr val="33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772063" y="3684867"/>
            <a:ext cx="102237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714375"/>
            <a:r>
              <a:rPr lang="es-ES" sz="21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Confeccionar un cirio propio para la boda, encontrando un símbolo/palabra en el que se manifieste el ideal matrimonial</a:t>
            </a:r>
            <a:r>
              <a:rPr lang="de-DE" sz="21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endParaRPr lang="de-DE" sz="21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406604" y="2920891"/>
            <a:ext cx="730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Segoe Script" panose="020B0504020000000003" pitchFamily="34" charset="0"/>
              </a:rPr>
              <a:t>♥</a:t>
            </a:r>
            <a:endParaRPr lang="de-DE" sz="6600" dirty="0">
              <a:solidFill>
                <a:schemeClr val="accent5">
                  <a:lumMod val="50000"/>
                </a:schemeClr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832612" y="5270857"/>
            <a:ext cx="88595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Aprender de ejemplos vividos que hayan dado  buen resultado</a:t>
            </a:r>
            <a:endParaRPr lang="de-DE" sz="21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2832612" y="4941785"/>
            <a:ext cx="66852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336600"/>
                </a:solidFill>
                <a:latin typeface="Bookman Old Style" panose="02050604050505020204" pitchFamily="18" charset="0"/>
              </a:rPr>
              <a:t>learn from happy living examples</a:t>
            </a:r>
            <a:endParaRPr lang="de-DE" sz="2100" dirty="0">
              <a:solidFill>
                <a:srgbClr val="33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924913" y="4750307"/>
            <a:ext cx="730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Segoe Script" panose="020B0504020000000003" pitchFamily="34" charset="0"/>
              </a:rPr>
              <a:t>♥</a:t>
            </a:r>
            <a:endParaRPr lang="de-DE" sz="6600" dirty="0">
              <a:solidFill>
                <a:schemeClr val="accent5">
                  <a:lumMod val="50000"/>
                </a:schemeClr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85216" y="5854323"/>
            <a:ext cx="4949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1" dirty="0" smtClean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Abenteuer Ehe</a:t>
            </a:r>
            <a:r>
              <a:rPr lang="de-DE" sz="1600" i="1" dirty="0" smtClean="0">
                <a:solidFill>
                  <a:schemeClr val="accent1">
                    <a:lumMod val="75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de-DE" sz="1600" i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– wir trauen uns!</a:t>
            </a:r>
            <a:endParaRPr lang="de-DE" sz="1600" i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6278880" y="5868678"/>
            <a:ext cx="2779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err="1" smtClean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Wagnuis</a:t>
            </a:r>
            <a:r>
              <a:rPr lang="de-DE" sz="1400" i="1" dirty="0" smtClean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 </a:t>
            </a:r>
            <a:r>
              <a:rPr lang="de-DE" sz="1400" i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 aus Liebe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6693408" y="6187079"/>
            <a:ext cx="377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smtClean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Vertrauen: </a:t>
            </a:r>
            <a:r>
              <a:rPr lang="de-DE" sz="1400" i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Mit dir </a:t>
            </a:r>
            <a:r>
              <a:rPr lang="de-DE" sz="1400" i="1" dirty="0" err="1" smtClean="0">
                <a:solidFill>
                  <a:srgbClr val="C00000"/>
                </a:solidFill>
                <a:latin typeface="Segoe Script" panose="020B0504020000000003" pitchFamily="34" charset="0"/>
              </a:rPr>
              <a:t>gelingt´s</a:t>
            </a:r>
            <a:endParaRPr lang="de-DE" sz="1400" i="1" dirty="0" smtClean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7778496" y="6495451"/>
            <a:ext cx="369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smtClean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Sehnsucht: </a:t>
            </a:r>
            <a:r>
              <a:rPr lang="de-DE" sz="1400" i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Du und das für immer</a:t>
            </a:r>
          </a:p>
        </p:txBody>
      </p:sp>
    </p:spTree>
    <p:extLst>
      <p:ext uri="{BB962C8B-B14F-4D97-AF65-F5344CB8AC3E}">
        <p14:creationId xmlns:p14="http://schemas.microsoft.com/office/powerpoint/2010/main" val="354083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3" b="11822"/>
          <a:stretch/>
        </p:blipFill>
        <p:spPr>
          <a:xfrm>
            <a:off x="8665610" y="230854"/>
            <a:ext cx="3429076" cy="2507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Gerader Verbinder 2"/>
          <p:cNvCxnSpPr/>
          <p:nvPr/>
        </p:nvCxnSpPr>
        <p:spPr>
          <a:xfrm>
            <a:off x="499872" y="5815584"/>
            <a:ext cx="11192256" cy="1219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989557" y="673211"/>
            <a:ext cx="265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Plus-Punkte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974329" y="2186305"/>
            <a:ext cx="30422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/>
            <a:r>
              <a:rPr lang="de-DE" sz="21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Paar-Segen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" b="39298"/>
          <a:stretch/>
        </p:blipFill>
        <p:spPr>
          <a:xfrm>
            <a:off x="8742545" y="223030"/>
            <a:ext cx="3326775" cy="2466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322812" y="6340967"/>
            <a:ext cx="605146" cy="365125"/>
          </a:xfrm>
        </p:spPr>
        <p:txBody>
          <a:bodyPr/>
          <a:lstStyle/>
          <a:p>
            <a:r>
              <a:rPr lang="de-DE" dirty="0" smtClean="0"/>
              <a:t>8 /10</a:t>
            </a:r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3115804" y="3555385"/>
            <a:ext cx="8238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14375"/>
            <a:r>
              <a:rPr lang="de-DE" sz="20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Seminar-Kerze:  brennt am Hochzeitstag im Heiligtum – verbindet mit dem heiligen </a:t>
            </a:r>
            <a:r>
              <a:rPr lang="de-DE" sz="20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Ort</a:t>
            </a:r>
            <a:endParaRPr lang="de-DE" sz="2000" b="1" dirty="0" smtClean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704095" y="1168148"/>
            <a:ext cx="265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Ventajas</a:t>
            </a:r>
            <a:endParaRPr lang="de-DE" sz="28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418633" y="732676"/>
            <a:ext cx="265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336600"/>
                </a:solidFill>
                <a:latin typeface="Bookman Old Style" panose="02050604050505020204" pitchFamily="18" charset="0"/>
              </a:rPr>
              <a:t>Bonus Points</a:t>
            </a:r>
            <a:endParaRPr lang="de-DE" sz="2800" b="1" dirty="0" smtClean="0">
              <a:solidFill>
                <a:srgbClr val="33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974329" y="2517901"/>
            <a:ext cx="30422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/>
            <a:r>
              <a:rPr lang="de-DE" sz="2100" b="1" dirty="0" err="1">
                <a:solidFill>
                  <a:srgbClr val="336600"/>
                </a:solidFill>
                <a:latin typeface="Bookman Old Style" panose="02050604050505020204" pitchFamily="18" charset="0"/>
              </a:rPr>
              <a:t>couple</a:t>
            </a:r>
            <a:r>
              <a:rPr lang="de-DE" sz="2100" b="1" dirty="0">
                <a:solidFill>
                  <a:srgbClr val="336600"/>
                </a:solidFill>
                <a:latin typeface="Bookman Old Style" panose="02050604050505020204" pitchFamily="18" charset="0"/>
              </a:rPr>
              <a:t> </a:t>
            </a:r>
            <a:r>
              <a:rPr lang="de-DE" sz="2100" b="1" dirty="0" err="1">
                <a:solidFill>
                  <a:srgbClr val="336600"/>
                </a:solidFill>
                <a:latin typeface="Bookman Old Style" panose="02050604050505020204" pitchFamily="18" charset="0"/>
              </a:rPr>
              <a:t>blessing</a:t>
            </a:r>
            <a:endParaRPr lang="de-DE" sz="2100" b="1" dirty="0" smtClean="0">
              <a:solidFill>
                <a:srgbClr val="33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974328" y="2849496"/>
            <a:ext cx="37914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/>
            <a:r>
              <a:rPr lang="de-DE" sz="21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Bendición</a:t>
            </a:r>
            <a:r>
              <a:rPr lang="de-DE" sz="21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de-DE" sz="21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para</a:t>
            </a:r>
            <a:r>
              <a:rPr lang="de-DE" sz="21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la </a:t>
            </a:r>
            <a:r>
              <a:rPr lang="de-DE" sz="21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pareja</a:t>
            </a:r>
            <a:endParaRPr lang="de-DE" sz="21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3121900" y="4190635"/>
            <a:ext cx="8238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14375"/>
            <a:r>
              <a:rPr lang="en-US" sz="2000" b="1" dirty="0">
                <a:solidFill>
                  <a:srgbClr val="336600"/>
                </a:solidFill>
                <a:latin typeface="Bookman Old Style" panose="02050604050505020204" pitchFamily="18" charset="0"/>
              </a:rPr>
              <a:t>seminar candle: is lit on wedding day in the Shrine - connecting with the Holy Place</a:t>
            </a:r>
            <a:endParaRPr lang="de-DE" sz="2000" b="1" dirty="0" smtClean="0">
              <a:solidFill>
                <a:srgbClr val="33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3108692" y="4864547"/>
            <a:ext cx="8238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14375"/>
            <a:r>
              <a:rPr lang="es-ES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El cirio del seminario estará encendido el día de la boda en el Santuario – vincula al lugar santo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989557" y="2327779"/>
            <a:ext cx="730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Segoe Script" panose="020B0504020000000003" pitchFamily="34" charset="0"/>
              </a:rPr>
              <a:t>♥</a:t>
            </a:r>
            <a:endParaRPr lang="de-DE" sz="6600" dirty="0">
              <a:solidFill>
                <a:schemeClr val="accent5">
                  <a:lumMod val="50000"/>
                </a:schemeClr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022478" y="4091527"/>
            <a:ext cx="730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Segoe Script" panose="020B0504020000000003" pitchFamily="34" charset="0"/>
              </a:rPr>
              <a:t>♥</a:t>
            </a:r>
            <a:endParaRPr lang="de-DE" sz="6600" dirty="0">
              <a:solidFill>
                <a:schemeClr val="accent5">
                  <a:lumMod val="50000"/>
                </a:schemeClr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287079" y="5854323"/>
            <a:ext cx="6188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The adventure of marriage - </a:t>
            </a:r>
            <a:r>
              <a:rPr lang="en-US" sz="1600" i="1" dirty="0">
                <a:solidFill>
                  <a:srgbClr val="C00000"/>
                </a:solidFill>
                <a:latin typeface="Segoe Script" panose="020B0504020000000003" pitchFamily="34" charset="0"/>
              </a:rPr>
              <a:t>we trust in one another</a:t>
            </a:r>
            <a:endParaRPr lang="de-DE" sz="2000" i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278880" y="5868678"/>
            <a:ext cx="2779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A life´s journey </a:t>
            </a:r>
            <a:r>
              <a:rPr lang="en-US" sz="1400" i="1" dirty="0">
                <a:solidFill>
                  <a:srgbClr val="C00000"/>
                </a:solidFill>
                <a:latin typeface="Segoe Script" panose="020B0504020000000003" pitchFamily="34" charset="0"/>
              </a:rPr>
              <a:t>of love</a:t>
            </a:r>
            <a:endParaRPr lang="de-DE" sz="1400" i="1" dirty="0" smtClean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693408" y="6187079"/>
            <a:ext cx="377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Trust: </a:t>
            </a:r>
            <a:r>
              <a:rPr lang="de-DE" sz="1400" i="1" dirty="0" err="1">
                <a:solidFill>
                  <a:srgbClr val="C00000"/>
                </a:solidFill>
                <a:latin typeface="Segoe Script" panose="020B0504020000000003" pitchFamily="34" charset="0"/>
              </a:rPr>
              <a:t>together</a:t>
            </a:r>
            <a:r>
              <a:rPr lang="de-DE" sz="1400" i="1" dirty="0">
                <a:solidFill>
                  <a:srgbClr val="C00000"/>
                </a:solidFill>
                <a:latin typeface="Segoe Script" panose="020B0504020000000003" pitchFamily="34" charset="0"/>
              </a:rPr>
              <a:t> </a:t>
            </a:r>
            <a:r>
              <a:rPr lang="de-DE" sz="1400" i="1" dirty="0" err="1">
                <a:solidFill>
                  <a:srgbClr val="C00000"/>
                </a:solidFill>
                <a:latin typeface="Segoe Script" panose="020B0504020000000003" pitchFamily="34" charset="0"/>
              </a:rPr>
              <a:t>we</a:t>
            </a:r>
            <a:r>
              <a:rPr lang="de-DE" sz="1400" i="1" dirty="0">
                <a:solidFill>
                  <a:srgbClr val="C00000"/>
                </a:solidFill>
                <a:latin typeface="Segoe Script" panose="020B0504020000000003" pitchFamily="34" charset="0"/>
              </a:rPr>
              <a:t> </a:t>
            </a:r>
            <a:r>
              <a:rPr lang="de-DE" sz="1400" i="1" dirty="0" err="1">
                <a:solidFill>
                  <a:srgbClr val="C00000"/>
                </a:solidFill>
                <a:latin typeface="Segoe Script" panose="020B0504020000000003" pitchFamily="34" charset="0"/>
              </a:rPr>
              <a:t>flourish</a:t>
            </a:r>
            <a:endParaRPr lang="de-DE" sz="1400" i="1" dirty="0" smtClean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7778496" y="6495451"/>
            <a:ext cx="369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Longing</a:t>
            </a:r>
            <a:r>
              <a:rPr lang="en-US" sz="1400" i="1" dirty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: </a:t>
            </a:r>
            <a:r>
              <a:rPr lang="en-US" sz="1400" i="1" dirty="0">
                <a:solidFill>
                  <a:srgbClr val="C00000"/>
                </a:solidFill>
                <a:latin typeface="Segoe Script" panose="020B0504020000000003" pitchFamily="34" charset="0"/>
              </a:rPr>
              <a:t>you and me for ever</a:t>
            </a:r>
            <a:endParaRPr lang="de-DE" sz="1400" i="1" dirty="0" smtClean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0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2"/>
          <p:cNvCxnSpPr/>
          <p:nvPr/>
        </p:nvCxnSpPr>
        <p:spPr>
          <a:xfrm>
            <a:off x="499872" y="5815584"/>
            <a:ext cx="11192256" cy="1219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989557" y="673211"/>
            <a:ext cx="265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Plus-Punkte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929710" y="3471959"/>
            <a:ext cx="57246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/>
            <a:r>
              <a:rPr lang="de-DE" sz="21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Zusammen feiern und sich freuen</a:t>
            </a:r>
            <a:endParaRPr lang="de-DE" sz="2100" dirty="0">
              <a:latin typeface="Bookman Old Style" panose="020506040505050202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535168" y="4539897"/>
            <a:ext cx="51478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/>
            <a:r>
              <a:rPr lang="de-DE" sz="21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Einladung zu Nachtreffen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467346" y="2186305"/>
            <a:ext cx="62014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/>
            <a:r>
              <a:rPr lang="de-DE" sz="21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Büchertisch und praktische Tipps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3675" y="296433"/>
            <a:ext cx="3322608" cy="239593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362" y="273893"/>
            <a:ext cx="3271921" cy="2453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8" r="6404"/>
          <a:stretch/>
        </p:blipFill>
        <p:spPr>
          <a:xfrm>
            <a:off x="8603675" y="293236"/>
            <a:ext cx="3449844" cy="25704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277600" y="6340967"/>
            <a:ext cx="650358" cy="365125"/>
          </a:xfrm>
        </p:spPr>
        <p:txBody>
          <a:bodyPr/>
          <a:lstStyle/>
          <a:p>
            <a:r>
              <a:rPr lang="de-DE" dirty="0" smtClean="0"/>
              <a:t>9 /10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2704095" y="1168148"/>
            <a:ext cx="265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Ventajas</a:t>
            </a:r>
            <a:endParaRPr lang="de-DE" sz="28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418633" y="732676"/>
            <a:ext cx="265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336600"/>
                </a:solidFill>
                <a:latin typeface="Bookman Old Style" panose="02050604050505020204" pitchFamily="18" charset="0"/>
              </a:rPr>
              <a:t>Bonus Points</a:t>
            </a:r>
            <a:endParaRPr lang="de-DE" sz="2800" b="1" dirty="0" smtClean="0">
              <a:solidFill>
                <a:srgbClr val="33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467346" y="2492585"/>
            <a:ext cx="62014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/>
            <a:r>
              <a:rPr lang="en-US" sz="2100" b="1" dirty="0">
                <a:solidFill>
                  <a:srgbClr val="336600"/>
                </a:solidFill>
                <a:latin typeface="Bookman Old Style" panose="02050604050505020204" pitchFamily="18" charset="0"/>
              </a:rPr>
              <a:t>book display and practical advice</a:t>
            </a:r>
            <a:endParaRPr lang="de-DE" sz="2100" b="1" dirty="0" smtClean="0">
              <a:solidFill>
                <a:srgbClr val="33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467346" y="2789444"/>
            <a:ext cx="68130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/>
            <a:r>
              <a:rPr lang="es-ES" sz="21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Mesa con exposición de libros y datos prácticos</a:t>
            </a:r>
            <a:endParaRPr lang="de-DE" sz="21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929710" y="3751240"/>
            <a:ext cx="57246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/>
            <a:r>
              <a:rPr lang="en-US" sz="2100" b="1" dirty="0">
                <a:solidFill>
                  <a:srgbClr val="336600"/>
                </a:solidFill>
                <a:latin typeface="Bookman Old Style" panose="02050604050505020204" pitchFamily="18" charset="0"/>
              </a:rPr>
              <a:t>together we celebrate with joy</a:t>
            </a:r>
            <a:endParaRPr lang="de-DE" sz="2100" dirty="0">
              <a:solidFill>
                <a:srgbClr val="33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929710" y="4054179"/>
            <a:ext cx="57246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/>
            <a:r>
              <a:rPr lang="de-DE" sz="21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Celebrar</a:t>
            </a:r>
            <a:r>
              <a:rPr lang="de-DE" sz="21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de-DE" sz="21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juntos</a:t>
            </a:r>
            <a:r>
              <a:rPr lang="de-DE" sz="21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y </a:t>
            </a:r>
            <a:r>
              <a:rPr lang="de-DE" sz="21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alegrarse</a:t>
            </a:r>
            <a:endParaRPr lang="de-DE" sz="21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535168" y="4832242"/>
            <a:ext cx="51478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/>
            <a:r>
              <a:rPr lang="de-DE" sz="2100" b="1" dirty="0" err="1">
                <a:solidFill>
                  <a:srgbClr val="336600"/>
                </a:solidFill>
                <a:latin typeface="Bookman Old Style" panose="02050604050505020204" pitchFamily="18" charset="0"/>
              </a:rPr>
              <a:t>invitation</a:t>
            </a:r>
            <a:r>
              <a:rPr lang="de-DE" sz="2100" b="1" dirty="0">
                <a:solidFill>
                  <a:srgbClr val="336600"/>
                </a:solidFill>
                <a:latin typeface="Bookman Old Style" panose="02050604050505020204" pitchFamily="18" charset="0"/>
              </a:rPr>
              <a:t> </a:t>
            </a:r>
            <a:r>
              <a:rPr lang="de-DE" sz="2100" b="1" dirty="0" err="1">
                <a:solidFill>
                  <a:srgbClr val="336600"/>
                </a:solidFill>
                <a:latin typeface="Bookman Old Style" panose="02050604050505020204" pitchFamily="18" charset="0"/>
              </a:rPr>
              <a:t>to</a:t>
            </a:r>
            <a:r>
              <a:rPr lang="de-DE" sz="2100" b="1" dirty="0">
                <a:solidFill>
                  <a:srgbClr val="336600"/>
                </a:solidFill>
                <a:latin typeface="Bookman Old Style" panose="02050604050505020204" pitchFamily="18" charset="0"/>
              </a:rPr>
              <a:t> </a:t>
            </a:r>
            <a:r>
              <a:rPr lang="de-DE" sz="2100" b="1" dirty="0" err="1">
                <a:solidFill>
                  <a:srgbClr val="336600"/>
                </a:solidFill>
                <a:latin typeface="Bookman Old Style" panose="02050604050505020204" pitchFamily="18" charset="0"/>
              </a:rPr>
              <a:t>meet</a:t>
            </a:r>
            <a:r>
              <a:rPr lang="de-DE" sz="2100" b="1" dirty="0">
                <a:solidFill>
                  <a:srgbClr val="336600"/>
                </a:solidFill>
                <a:latin typeface="Bookman Old Style" panose="02050604050505020204" pitchFamily="18" charset="0"/>
              </a:rPr>
              <a:t> </a:t>
            </a:r>
            <a:r>
              <a:rPr lang="de-DE" sz="2100" b="1" dirty="0" err="1">
                <a:solidFill>
                  <a:srgbClr val="336600"/>
                </a:solidFill>
                <a:latin typeface="Bookman Old Style" panose="02050604050505020204" pitchFamily="18" charset="0"/>
              </a:rPr>
              <a:t>again</a:t>
            </a:r>
            <a:endParaRPr lang="de-DE" sz="2100" b="1" dirty="0" smtClean="0">
              <a:solidFill>
                <a:srgbClr val="33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535168" y="5147909"/>
            <a:ext cx="57424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4375"/>
            <a:r>
              <a:rPr lang="es-ES" sz="21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Invitación para el encuentro posterior</a:t>
            </a:r>
            <a:endParaRPr lang="de-DE" sz="21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973179" y="3513583"/>
            <a:ext cx="730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Segoe Script" panose="020B0504020000000003" pitchFamily="34" charset="0"/>
              </a:rPr>
              <a:t>♥</a:t>
            </a:r>
            <a:endParaRPr lang="de-DE" sz="6600" dirty="0">
              <a:solidFill>
                <a:schemeClr val="accent5">
                  <a:lumMod val="50000"/>
                </a:schemeClr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490256" y="2230703"/>
            <a:ext cx="730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Segoe Script" panose="020B0504020000000003" pitchFamily="34" charset="0"/>
              </a:rPr>
              <a:t>♥</a:t>
            </a:r>
            <a:endParaRPr lang="de-DE" sz="6600" dirty="0">
              <a:solidFill>
                <a:schemeClr val="accent5">
                  <a:lumMod val="50000"/>
                </a:schemeClr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4603160" y="4608332"/>
            <a:ext cx="730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Segoe Script" panose="020B0504020000000003" pitchFamily="34" charset="0"/>
              </a:rPr>
              <a:t>♥</a:t>
            </a:r>
            <a:endParaRPr lang="de-DE" sz="6600" dirty="0">
              <a:solidFill>
                <a:schemeClr val="accent5">
                  <a:lumMod val="50000"/>
                </a:schemeClr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468255" y="5854323"/>
            <a:ext cx="5783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El matrimonio, una aventura, SÍ, </a:t>
            </a:r>
            <a:r>
              <a:rPr lang="es-ES" sz="1400" i="1" dirty="0">
                <a:solidFill>
                  <a:srgbClr val="C00000"/>
                </a:solidFill>
                <a:latin typeface="Segoe Script" panose="020B0504020000000003" pitchFamily="34" charset="0"/>
              </a:rPr>
              <a:t>nos casamos ante Dios </a:t>
            </a:r>
            <a:endParaRPr lang="de-DE" sz="1400" i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278880" y="5868678"/>
            <a:ext cx="2779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err="1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Riesgo</a:t>
            </a:r>
            <a:r>
              <a:rPr lang="de-DE" sz="1400" i="1" dirty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… </a:t>
            </a:r>
            <a:r>
              <a:rPr lang="de-DE" sz="1400" i="1" dirty="0" err="1">
                <a:solidFill>
                  <a:srgbClr val="C00000"/>
                </a:solidFill>
                <a:latin typeface="Segoe Script" panose="020B0504020000000003" pitchFamily="34" charset="0"/>
              </a:rPr>
              <a:t>por</a:t>
            </a:r>
            <a:r>
              <a:rPr lang="de-DE" sz="1400" i="1" dirty="0">
                <a:solidFill>
                  <a:srgbClr val="C00000"/>
                </a:solidFill>
                <a:latin typeface="Segoe Script" panose="020B0504020000000003" pitchFamily="34" charset="0"/>
              </a:rPr>
              <a:t> </a:t>
            </a:r>
            <a:r>
              <a:rPr lang="de-DE" sz="1400" i="1" dirty="0" err="1">
                <a:solidFill>
                  <a:srgbClr val="C00000"/>
                </a:solidFill>
                <a:latin typeface="Segoe Script" panose="020B0504020000000003" pitchFamily="34" charset="0"/>
              </a:rPr>
              <a:t>amor</a:t>
            </a:r>
            <a:endParaRPr lang="de-DE" sz="1400" i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7237866" y="6187078"/>
            <a:ext cx="377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err="1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VConfianza</a:t>
            </a:r>
            <a:r>
              <a:rPr lang="de-DE" sz="1400" i="1" dirty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, </a:t>
            </a:r>
            <a:r>
              <a:rPr lang="de-DE" sz="1400" i="1" dirty="0" err="1">
                <a:solidFill>
                  <a:srgbClr val="C00000"/>
                </a:solidFill>
                <a:latin typeface="Segoe Script" panose="020B0504020000000003" pitchFamily="34" charset="0"/>
              </a:rPr>
              <a:t>contigo</a:t>
            </a:r>
            <a:r>
              <a:rPr lang="de-DE" sz="1400" i="1" dirty="0">
                <a:solidFill>
                  <a:srgbClr val="C00000"/>
                </a:solidFill>
                <a:latin typeface="Segoe Script" panose="020B0504020000000003" pitchFamily="34" charset="0"/>
              </a:rPr>
              <a:t> </a:t>
            </a:r>
            <a:r>
              <a:rPr lang="de-DE" sz="1400" i="1" dirty="0" err="1">
                <a:solidFill>
                  <a:srgbClr val="C00000"/>
                </a:solidFill>
                <a:latin typeface="Segoe Script" panose="020B0504020000000003" pitchFamily="34" charset="0"/>
              </a:rPr>
              <a:t>lo</a:t>
            </a:r>
            <a:r>
              <a:rPr lang="de-DE" sz="1400" i="1" dirty="0">
                <a:solidFill>
                  <a:srgbClr val="C00000"/>
                </a:solidFill>
                <a:latin typeface="Segoe Script" panose="020B0504020000000003" pitchFamily="34" charset="0"/>
              </a:rPr>
              <a:t> </a:t>
            </a:r>
            <a:r>
              <a:rPr lang="de-DE" sz="1400" i="1" dirty="0" err="1">
                <a:solidFill>
                  <a:srgbClr val="C00000"/>
                </a:solidFill>
                <a:latin typeface="Segoe Script" panose="020B0504020000000003" pitchFamily="34" charset="0"/>
              </a:rPr>
              <a:t>logramos</a:t>
            </a:r>
            <a:endParaRPr lang="de-DE" sz="1400" i="1" dirty="0" smtClean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7778496" y="6495451"/>
            <a:ext cx="369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</a:rPr>
              <a:t>Anhelo, </a:t>
            </a:r>
            <a:r>
              <a:rPr lang="es-ES" sz="1400" i="1" dirty="0">
                <a:solidFill>
                  <a:srgbClr val="C00000"/>
                </a:solidFill>
                <a:latin typeface="Segoe Script" panose="020B0504020000000003" pitchFamily="34" charset="0"/>
              </a:rPr>
              <a:t>tú y para siempre</a:t>
            </a:r>
          </a:p>
          <a:p>
            <a:pPr algn="ctr"/>
            <a:endParaRPr lang="de-DE" sz="1400" i="1" dirty="0" smtClean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89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702</Words>
  <Application>Microsoft Office PowerPoint</Application>
  <PresentationFormat>Breitbild</PresentationFormat>
  <Paragraphs>162</Paragraphs>
  <Slides>10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Calibri</vt:lpstr>
      <vt:lpstr>Calibri Light</vt:lpstr>
      <vt:lpstr>Segoe Script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Ehevorbereitungsseminare</dc:title>
  <dc:creator>Bernhard Denkinger</dc:creator>
  <cp:lastModifiedBy>Bernhard Denkinger</cp:lastModifiedBy>
  <cp:revision>78</cp:revision>
  <dcterms:created xsi:type="dcterms:W3CDTF">2014-08-20T18:54:28Z</dcterms:created>
  <dcterms:modified xsi:type="dcterms:W3CDTF">2014-10-13T20:16:27Z</dcterms:modified>
</cp:coreProperties>
</file>