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333" r:id="rId2"/>
    <p:sldId id="334" r:id="rId3"/>
    <p:sldId id="297" r:id="rId4"/>
    <p:sldId id="260" r:id="rId5"/>
    <p:sldId id="335" r:id="rId6"/>
    <p:sldId id="299" r:id="rId7"/>
    <p:sldId id="272" r:id="rId8"/>
    <p:sldId id="273" r:id="rId9"/>
    <p:sldId id="294" r:id="rId10"/>
    <p:sldId id="275" r:id="rId11"/>
    <p:sldId id="276" r:id="rId12"/>
    <p:sldId id="277" r:id="rId13"/>
    <p:sldId id="278" r:id="rId14"/>
    <p:sldId id="279" r:id="rId15"/>
    <p:sldId id="280" r:id="rId16"/>
    <p:sldId id="281" r:id="rId17"/>
    <p:sldId id="355" r:id="rId18"/>
    <p:sldId id="356" r:id="rId19"/>
    <p:sldId id="354" r:id="rId20"/>
    <p:sldId id="349" r:id="rId21"/>
    <p:sldId id="329" r:id="rId22"/>
    <p:sldId id="331" r:id="rId23"/>
    <p:sldId id="338" r:id="rId24"/>
    <p:sldId id="283" r:id="rId25"/>
    <p:sldId id="284" r:id="rId26"/>
    <p:sldId id="285" r:id="rId27"/>
    <p:sldId id="286" r:id="rId28"/>
    <p:sldId id="287" r:id="rId29"/>
    <p:sldId id="288" r:id="rId30"/>
    <p:sldId id="357" r:id="rId31"/>
    <p:sldId id="359" r:id="rId32"/>
    <p:sldId id="347" r:id="rId33"/>
    <p:sldId id="360" r:id="rId34"/>
    <p:sldId id="290" r:id="rId35"/>
    <p:sldId id="291" r:id="rId36"/>
    <p:sldId id="343" r:id="rId37"/>
    <p:sldId id="321" r:id="rId38"/>
    <p:sldId id="341" r:id="rId39"/>
    <p:sldId id="29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71" autoAdjust="0"/>
  </p:normalViewPr>
  <p:slideViewPr>
    <p:cSldViewPr>
      <p:cViewPr>
        <p:scale>
          <a:sx n="40" d="100"/>
          <a:sy n="40" d="100"/>
        </p:scale>
        <p:origin x="-1386" y="-270"/>
      </p:cViewPr>
      <p:guideLst>
        <p:guide orient="horz" pos="2160"/>
        <p:guide pos="2880"/>
      </p:guideLst>
    </p:cSldViewPr>
  </p:slideViewPr>
  <p:outlineViewPr>
    <p:cViewPr>
      <p:scale>
        <a:sx n="33" d="100"/>
        <a:sy n="33" d="100"/>
      </p:scale>
      <p:origin x="102" y="23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38968E-2BBD-4302-96A1-7D5D3FFD11C6}" type="datetimeFigureOut">
              <a:rPr lang="es-PR" smtClean="0"/>
              <a:t>23/11/2012</a:t>
            </a:fld>
            <a:endParaRPr lang="es-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67CE7D-AE16-40A0-ACD4-B7682519CCEC}" type="slidenum">
              <a:rPr lang="es-PR" smtClean="0"/>
              <a:t>‹#›</a:t>
            </a:fld>
            <a:endParaRPr lang="es-PR"/>
          </a:p>
        </p:txBody>
      </p:sp>
    </p:spTree>
    <p:extLst>
      <p:ext uri="{BB962C8B-B14F-4D97-AF65-F5344CB8AC3E}">
        <p14:creationId xmlns:p14="http://schemas.microsoft.com/office/powerpoint/2010/main" val="81770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B8D7A14-5A39-4500-9E54-DFF3D5801273}" type="datetimeFigureOut">
              <a:rPr lang="en-US"/>
              <a:pPr>
                <a:defRPr/>
              </a:pPr>
              <a:t>11/23/2012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677120-5F17-494A-9B5F-33B70A0D2517}" type="slidenum">
              <a:rPr lang="en-US"/>
              <a:pPr>
                <a:defRPr/>
              </a:pPr>
              <a:t>‹#›</a:t>
            </a:fld>
            <a:endParaRPr lang="en-US"/>
          </a:p>
        </p:txBody>
      </p:sp>
    </p:spTree>
    <p:extLst>
      <p:ext uri="{BB962C8B-B14F-4D97-AF65-F5344CB8AC3E}">
        <p14:creationId xmlns:p14="http://schemas.microsoft.com/office/powerpoint/2010/main" val="2584589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2</a:t>
            </a:fld>
            <a:endParaRPr lang="en-US"/>
          </a:p>
        </p:txBody>
      </p:sp>
    </p:spTree>
    <p:extLst>
      <p:ext uri="{BB962C8B-B14F-4D97-AF65-F5344CB8AC3E}">
        <p14:creationId xmlns:p14="http://schemas.microsoft.com/office/powerpoint/2010/main" val="125014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5CAEA1-4ED2-4D81-ACA3-53DDDAD0F4E2}" type="slidenum">
              <a:rPr lang="en-US">
                <a:cs typeface="Arial" charset="0"/>
              </a:rPr>
              <a:pPr fontAlgn="base">
                <a:spcBef>
                  <a:spcPct val="0"/>
                </a:spcBef>
                <a:spcAft>
                  <a:spcPct val="0"/>
                </a:spcAft>
                <a:defRPr/>
              </a:pPr>
              <a:t>12</a:t>
            </a:fld>
            <a:endParaRPr lang="en-US">
              <a:cs typeface="Arial"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CE8A94-7A1C-4365-A6FB-079BB779535B}" type="slidenum">
              <a:rPr lang="en-US">
                <a:cs typeface="Arial" charset="0"/>
              </a:rPr>
              <a:pPr fontAlgn="base">
                <a:spcBef>
                  <a:spcPct val="0"/>
                </a:spcBef>
                <a:spcAft>
                  <a:spcPct val="0"/>
                </a:spcAft>
                <a:defRPr/>
              </a:pPr>
              <a:t>13</a:t>
            </a:fld>
            <a:endParaRPr lang="en-US">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BB9EEA-1716-4E3D-A399-FEF8D3563DDF}" type="slidenum">
              <a:rPr lang="en-US">
                <a:cs typeface="Arial" charset="0"/>
              </a:rPr>
              <a:pPr fontAlgn="base">
                <a:spcBef>
                  <a:spcPct val="0"/>
                </a:spcBef>
                <a:spcAft>
                  <a:spcPct val="0"/>
                </a:spcAft>
                <a:defRPr/>
              </a:pPr>
              <a:t>14</a:t>
            </a:fld>
            <a:endParaRPr lang="en-US">
              <a:cs typeface="Arial"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051A5C-E6EE-4824-891C-4634F7D66608}" type="slidenum">
              <a:rPr lang="en-US">
                <a:cs typeface="Arial" charset="0"/>
              </a:rPr>
              <a:pPr fontAlgn="base">
                <a:spcBef>
                  <a:spcPct val="0"/>
                </a:spcBef>
                <a:spcAft>
                  <a:spcPct val="0"/>
                </a:spcAft>
                <a:defRPr/>
              </a:pPr>
              <a:t>15</a:t>
            </a:fld>
            <a:endParaRPr lang="en-US">
              <a:cs typeface="Arial"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F8ECF8-828A-475A-8A3D-7EEF54360CF9}" type="slidenum">
              <a:rPr lang="en-US">
                <a:cs typeface="Arial" charset="0"/>
              </a:rPr>
              <a:pPr fontAlgn="base">
                <a:spcBef>
                  <a:spcPct val="0"/>
                </a:spcBef>
                <a:spcAft>
                  <a:spcPct val="0"/>
                </a:spcAft>
                <a:defRPr/>
              </a:pPr>
              <a:t>16</a:t>
            </a:fld>
            <a:endParaRPr lang="en-US">
              <a:cs typeface="Arial" charset="0"/>
            </a:endParaRPr>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20</a:t>
            </a:fld>
            <a:endParaRPr lang="en-US"/>
          </a:p>
        </p:txBody>
      </p:sp>
    </p:spTree>
    <p:extLst>
      <p:ext uri="{BB962C8B-B14F-4D97-AF65-F5344CB8AC3E}">
        <p14:creationId xmlns:p14="http://schemas.microsoft.com/office/powerpoint/2010/main" val="333392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21</a:t>
            </a:fld>
            <a:endParaRPr lang="en-US"/>
          </a:p>
        </p:txBody>
      </p:sp>
    </p:spTree>
    <p:extLst>
      <p:ext uri="{BB962C8B-B14F-4D97-AF65-F5344CB8AC3E}">
        <p14:creationId xmlns:p14="http://schemas.microsoft.com/office/powerpoint/2010/main" val="1908869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endParaRPr lang="es-PR"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BFF1C9-16F4-48D0-A361-21802BCFE959}" type="slidenum">
              <a:rPr lang="en-US"/>
              <a:pPr eaLnBrk="1" hangingPunct="1"/>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23</a:t>
            </a:fld>
            <a:endParaRPr lang="en-US"/>
          </a:p>
        </p:txBody>
      </p:sp>
    </p:spTree>
    <p:extLst>
      <p:ext uri="{BB962C8B-B14F-4D97-AF65-F5344CB8AC3E}">
        <p14:creationId xmlns:p14="http://schemas.microsoft.com/office/powerpoint/2010/main" val="131094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6869DD-1360-4542-A45D-3B8D985FC83E}" type="slidenum">
              <a:rPr lang="en-US">
                <a:cs typeface="Arial" charset="0"/>
              </a:rPr>
              <a:pPr fontAlgn="base">
                <a:spcBef>
                  <a:spcPct val="0"/>
                </a:spcBef>
                <a:spcAft>
                  <a:spcPct val="0"/>
                </a:spcAft>
                <a:defRPr/>
              </a:pPr>
              <a:t>24</a:t>
            </a:fld>
            <a:endParaRPr lang="en-US">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2D9150-B97F-4465-939C-658AF20D82C9}" type="slidenum">
              <a:rPr lang="en-US">
                <a:cs typeface="Arial" charset="0"/>
              </a:rPr>
              <a:pPr fontAlgn="base">
                <a:spcBef>
                  <a:spcPct val="0"/>
                </a:spcBef>
                <a:spcAft>
                  <a:spcPct val="0"/>
                </a:spcAft>
                <a:defRPr/>
              </a:pPr>
              <a:t>25</a:t>
            </a:fld>
            <a:endParaRPr lang="en-US">
              <a:cs typeface="Arial" charset="0"/>
            </a:endParaRPr>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0D0FC-12D9-4BCC-AE6B-AF16E7E19F11}" type="slidenum">
              <a:rPr lang="en-US">
                <a:cs typeface="Arial" charset="0"/>
              </a:rPr>
              <a:pPr fontAlgn="base">
                <a:spcBef>
                  <a:spcPct val="0"/>
                </a:spcBef>
                <a:spcAft>
                  <a:spcPct val="0"/>
                </a:spcAft>
                <a:defRPr/>
              </a:pPr>
              <a:t>26</a:t>
            </a:fld>
            <a:endParaRPr lang="en-US">
              <a:cs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67007-F303-4203-9B95-A02D7F96802C}" type="slidenum">
              <a:rPr lang="en-US">
                <a:cs typeface="Arial" charset="0"/>
              </a:rPr>
              <a:pPr fontAlgn="base">
                <a:spcBef>
                  <a:spcPct val="0"/>
                </a:spcBef>
                <a:spcAft>
                  <a:spcPct val="0"/>
                </a:spcAft>
                <a:defRPr/>
              </a:pPr>
              <a:t>27</a:t>
            </a:fld>
            <a:endParaRPr lang="en-US">
              <a:cs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4ADD90-7D5C-41C1-97BB-B8C72ACE6834}" type="slidenum">
              <a:rPr lang="en-US">
                <a:cs typeface="Arial" charset="0"/>
              </a:rPr>
              <a:pPr fontAlgn="base">
                <a:spcBef>
                  <a:spcPct val="0"/>
                </a:spcBef>
                <a:spcAft>
                  <a:spcPct val="0"/>
                </a:spcAft>
                <a:defRPr/>
              </a:pPr>
              <a:t>28</a:t>
            </a:fld>
            <a:endParaRPr lang="en-US">
              <a:cs typeface="Arial"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CA37AF-E164-40E1-AB4C-4D2712351C99}" type="slidenum">
              <a:rPr lang="en-US">
                <a:cs typeface="Arial" charset="0"/>
              </a:rPr>
              <a:pPr fontAlgn="base">
                <a:spcBef>
                  <a:spcPct val="0"/>
                </a:spcBef>
                <a:spcAft>
                  <a:spcPct val="0"/>
                </a:spcAft>
                <a:defRPr/>
              </a:pPr>
              <a:t>29</a:t>
            </a:fld>
            <a:endParaRPr lang="en-US">
              <a:cs typeface="Arial"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9A04EE-0377-4DAA-9DD2-7CA7786C43EB}" type="slidenum">
              <a:rPr lang="en-US">
                <a:cs typeface="Arial" charset="0"/>
              </a:rPr>
              <a:pPr fontAlgn="base">
                <a:spcBef>
                  <a:spcPct val="0"/>
                </a:spcBef>
                <a:spcAft>
                  <a:spcPct val="0"/>
                </a:spcAft>
                <a:defRPr/>
              </a:pPr>
              <a:t>33</a:t>
            </a:fld>
            <a:endParaRPr lang="en-US">
              <a:cs typeface="Arial"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135B07-3D72-4C21-9075-7B30EE80B91C}" type="slidenum">
              <a:rPr lang="en-US">
                <a:cs typeface="Arial" charset="0"/>
              </a:rPr>
              <a:pPr fontAlgn="base">
                <a:spcBef>
                  <a:spcPct val="0"/>
                </a:spcBef>
                <a:spcAft>
                  <a:spcPct val="0"/>
                </a:spcAft>
                <a:defRPr/>
              </a:pPr>
              <a:t>34</a:t>
            </a:fld>
            <a:endParaRPr lang="en-US">
              <a:cs typeface="Arial"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4AC5A1-FD32-4168-BCBD-A2715CA38500}" type="slidenum">
              <a:rPr lang="en-US">
                <a:cs typeface="Arial" charset="0"/>
              </a:rPr>
              <a:pPr fontAlgn="base">
                <a:spcBef>
                  <a:spcPct val="0"/>
                </a:spcBef>
                <a:spcAft>
                  <a:spcPct val="0"/>
                </a:spcAft>
                <a:defRPr/>
              </a:pPr>
              <a:t>35</a:t>
            </a:fld>
            <a:endParaRPr lang="en-US">
              <a:cs typeface="Arial"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Quoted by Dr. Francis S. Collins, M.D., </a:t>
            </a:r>
            <a:r>
              <a:rPr lang="en-US" sz="1200" dirty="0" err="1" smtClean="0"/>
              <a:t>Ph.D</a:t>
            </a:r>
            <a:r>
              <a:rPr lang="en-US" sz="1200" dirty="0" smtClean="0"/>
              <a:t> NIH Director</a:t>
            </a:r>
            <a:r>
              <a:rPr lang="en-US" sz="1200" cap="all" dirty="0" smtClean="0"/>
              <a:t> </a:t>
            </a:r>
            <a:r>
              <a:rPr lang="en-US" sz="1200" dirty="0" smtClean="0"/>
              <a:t>at his ’ Acceptance Speech at the </a:t>
            </a:r>
          </a:p>
          <a:p>
            <a:r>
              <a:rPr lang="en-US" sz="1200" dirty="0" smtClean="0"/>
              <a:t>Pro Bono </a:t>
            </a:r>
            <a:r>
              <a:rPr lang="en-US" sz="1200" dirty="0" err="1" smtClean="0"/>
              <a:t>Humanum</a:t>
            </a:r>
            <a:r>
              <a:rPr lang="en-US" sz="1200" dirty="0" smtClean="0"/>
              <a:t> Award of the </a:t>
            </a:r>
            <a:r>
              <a:rPr lang="en-US" sz="1200" dirty="0" err="1" smtClean="0"/>
              <a:t>Galien</a:t>
            </a:r>
            <a:r>
              <a:rPr lang="en-US" sz="1200" dirty="0" smtClean="0"/>
              <a:t> Foundation </a:t>
            </a:r>
            <a:r>
              <a:rPr lang="en-US" sz="1200" cap="all" dirty="0" smtClean="0"/>
              <a:t/>
            </a:r>
            <a:br>
              <a:rPr lang="en-US" sz="1200" cap="all" dirty="0" smtClean="0"/>
            </a:br>
            <a:r>
              <a:rPr lang="en-US" sz="1200" cap="all" dirty="0" smtClean="0"/>
              <a:t>OCTOBER 16, 2012 – NEW YORK CITY</a:t>
            </a:r>
          </a:p>
          <a:p>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37</a:t>
            </a:fld>
            <a:endParaRPr lang="en-US"/>
          </a:p>
        </p:txBody>
      </p:sp>
    </p:spTree>
    <p:extLst>
      <p:ext uri="{BB962C8B-B14F-4D97-AF65-F5344CB8AC3E}">
        <p14:creationId xmlns:p14="http://schemas.microsoft.com/office/powerpoint/2010/main" val="373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8AEC3A-A36F-47D7-913D-572C55FC967C}" type="slidenum">
              <a:rPr lang="en-US">
                <a:cs typeface="Arial" charset="0"/>
              </a:rPr>
              <a:pPr fontAlgn="base">
                <a:spcBef>
                  <a:spcPct val="0"/>
                </a:spcBef>
                <a:spcAft>
                  <a:spcPct val="0"/>
                </a:spcAft>
                <a:defRPr/>
              </a:pPr>
              <a:t>4</a:t>
            </a:fld>
            <a:endParaRPr lang="en-US">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Sister Ruth Fox, </a:t>
            </a:r>
            <a:r>
              <a:rPr lang="es-PR" sz="1200" dirty="0" smtClean="0"/>
              <a:t> OSB (1985)</a:t>
            </a:r>
            <a:endParaRPr lang="en-US" sz="1200" dirty="0" smtClean="0"/>
          </a:p>
          <a:p>
            <a:r>
              <a:rPr lang="en-US" sz="1200" dirty="0" smtClean="0"/>
              <a:t>a Benedictine nun</a:t>
            </a:r>
            <a:endParaRPr lang="es-PR" sz="1200" dirty="0" smtClean="0"/>
          </a:p>
          <a:p>
            <a:endParaRPr lang="es-PR" dirty="0"/>
          </a:p>
        </p:txBody>
      </p:sp>
      <p:sp>
        <p:nvSpPr>
          <p:cNvPr id="4" name="Slide Number Placeholder 3"/>
          <p:cNvSpPr>
            <a:spLocks noGrp="1"/>
          </p:cNvSpPr>
          <p:nvPr>
            <p:ph type="sldNum" sz="quarter" idx="10"/>
          </p:nvPr>
        </p:nvSpPr>
        <p:spPr/>
        <p:txBody>
          <a:bodyPr/>
          <a:lstStyle/>
          <a:p>
            <a:pPr>
              <a:defRPr/>
            </a:pPr>
            <a:fld id="{36677120-5F17-494A-9B5F-33B70A0D2517}" type="slidenum">
              <a:rPr lang="en-US" smtClean="0"/>
              <a:pPr>
                <a:defRPr/>
              </a:pPr>
              <a:t>38</a:t>
            </a:fld>
            <a:endParaRPr lang="en-US"/>
          </a:p>
        </p:txBody>
      </p:sp>
    </p:spTree>
    <p:extLst>
      <p:ext uri="{BB962C8B-B14F-4D97-AF65-F5344CB8AC3E}">
        <p14:creationId xmlns:p14="http://schemas.microsoft.com/office/powerpoint/2010/main" val="318648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25D33F-32F7-4096-9D67-36B9DB6634D9}" type="slidenum">
              <a:rPr lang="en-US">
                <a:cs typeface="Arial" charset="0"/>
              </a:rPr>
              <a:pPr fontAlgn="base">
                <a:spcBef>
                  <a:spcPct val="0"/>
                </a:spcBef>
                <a:spcAft>
                  <a:spcPct val="0"/>
                </a:spcAft>
                <a:defRPr/>
              </a:pPr>
              <a:t>39</a:t>
            </a:fld>
            <a:endParaRPr lang="en-US">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353D76-6FCE-4AA9-A34D-5279AC45F74F}" type="slidenum">
              <a:rPr lang="en-US">
                <a:cs typeface="Arial" charset="0"/>
              </a:rPr>
              <a:pPr fontAlgn="base">
                <a:spcBef>
                  <a:spcPct val="0"/>
                </a:spcBef>
                <a:spcAft>
                  <a:spcPct val="0"/>
                </a:spcAft>
                <a:defRPr/>
              </a:pPr>
              <a:t>7</a:t>
            </a:fld>
            <a:endParaRPr lang="en-US">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E76B08-62D4-45B2-ACDD-4FD38FC2B081}" type="slidenum">
              <a:rPr lang="en-US">
                <a:cs typeface="Arial" charset="0"/>
              </a:rPr>
              <a:pPr fontAlgn="base">
                <a:spcBef>
                  <a:spcPct val="0"/>
                </a:spcBef>
                <a:spcAft>
                  <a:spcPct val="0"/>
                </a:spcAft>
                <a:defRPr/>
              </a:pPr>
              <a:t>8</a:t>
            </a:fld>
            <a:endParaRPr lang="en-US">
              <a:cs typeface="Arial"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D9961B-9515-4232-81A0-04D6798F45A9}" type="slidenum">
              <a:rPr lang="en-US">
                <a:cs typeface="Arial" charset="0"/>
              </a:rPr>
              <a:pPr fontAlgn="base">
                <a:spcBef>
                  <a:spcPct val="0"/>
                </a:spcBef>
                <a:spcAft>
                  <a:spcPct val="0"/>
                </a:spcAft>
                <a:defRPr/>
              </a:pPr>
              <a:t>10</a:t>
            </a:fld>
            <a:endParaRPr lang="en-US">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C787DF-5741-4C84-8836-5F555B913E3B}" type="slidenum">
              <a:rPr lang="en-US">
                <a:cs typeface="Arial" charset="0"/>
              </a:rPr>
              <a:pPr fontAlgn="base">
                <a:spcBef>
                  <a:spcPct val="0"/>
                </a:spcBef>
                <a:spcAft>
                  <a:spcPct val="0"/>
                </a:spcAft>
                <a:defRPr/>
              </a:pPr>
              <a:t>11</a:t>
            </a:fld>
            <a:endParaRPr lang="en-US">
              <a:cs typeface="Arial"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4D32C10-DD63-4C27-9C01-AA4FA34D8714}" type="datetime1">
              <a:rPr lang="en-US"/>
              <a:pPr>
                <a:defRPr/>
              </a:pPr>
              <a:t>11/23/2012</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A5F81B0-5CCF-4D1A-A3E8-1F41739D5C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242FF59-6B03-43FB-8DB0-8E1EDAD28EE2}" type="datetime1">
              <a:rPr lang="en-US"/>
              <a:pPr>
                <a:defRPr/>
              </a:pPr>
              <a:t>11/23/2012</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AEFC96-EA10-415A-8980-3E4107493B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143000"/>
          </a:xfrm>
        </p:spPr>
        <p:txBody>
          <a:bodyPr/>
          <a:lstStyle>
            <a:lvl1pP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en-US"/>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4D714929-45AC-472E-B12A-F83E2B67C7D1}" type="slidenum">
              <a:rPr lang="en-US"/>
              <a:pPr/>
              <a:t>‹#›</a:t>
            </a:fld>
            <a:endParaRPr lang="en-US"/>
          </a:p>
        </p:txBody>
      </p:sp>
    </p:spTree>
    <p:extLst>
      <p:ext uri="{BB962C8B-B14F-4D97-AF65-F5344CB8AC3E}">
        <p14:creationId xmlns:p14="http://schemas.microsoft.com/office/powerpoint/2010/main" val="10771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A75F80E4-5E0C-4392-BAE2-5F3B29D1EB90}" type="datetime1">
              <a:rPr lang="en-US"/>
              <a:pPr>
                <a:defRPr/>
              </a:pPr>
              <a:t>11/23/2012</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8B2792-18CA-4D55-A0AE-41148AAD3E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4A357F96-4E83-42BE-9C02-68262C7ECF0E}" type="datetime1">
              <a:rPr lang="en-US"/>
              <a:pPr>
                <a:defRPr/>
              </a:pPr>
              <a:t>11/23/2012</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DE9A740-9234-47A7-94BC-42663B1AEA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E3B1F73-E5E5-49D4-9FBE-E51730A8AC75}" type="datetime1">
              <a:rPr lang="en-US"/>
              <a:pPr>
                <a:defRPr/>
              </a:pPr>
              <a:t>11/23/2012</a:t>
            </a:fld>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1264E51-1DBB-4E9E-A3D0-01088BD7E5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20BC2B2-632D-460D-A5E9-85D26C5486C2}" type="datetime1">
              <a:rPr lang="en-US"/>
              <a:pPr>
                <a:defRPr/>
              </a:pPr>
              <a:t>11/23/2012</a:t>
            </a:fld>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04DF7E-5EE1-4039-AC43-F0CD380F32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D35F5010-CB91-4225-B3E6-34F23CCE9EE7}" type="datetime1">
              <a:rPr lang="en-US"/>
              <a:pPr>
                <a:defRPr/>
              </a:pPr>
              <a:t>11/23/2012</a:t>
            </a:fld>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75D691F-D842-44DA-B3A2-22F25475BA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210BDFB-1BF5-48DA-97EA-719554F03EE8}" type="datetime1">
              <a:rPr lang="en-US"/>
              <a:pPr>
                <a:defRPr/>
              </a:pPr>
              <a:t>11/23/2012</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285E71-39AF-4238-82B9-BE4822CC48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71F0C47-1FD4-4979-8982-953CE1754A33}" type="datetime1">
              <a:rPr lang="en-US"/>
              <a:pPr>
                <a:defRPr/>
              </a:pPr>
              <a:t>11/23/2012</a:t>
            </a:fld>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54D3861-D2EF-4163-94B2-598F1098C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17BDF96-F837-4BDF-A263-DE87B02C9790}" type="datetime1">
              <a:rPr lang="en-US"/>
              <a:pPr>
                <a:defRPr/>
              </a:pPr>
              <a:t>11/23/2012</a:t>
            </a:fld>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35B28A8-BFBA-4FA9-B5C0-59B944D0E7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CC"/>
                </a:solidFill>
                <a:latin typeface="+mn-lt"/>
                <a:cs typeface="+mn-cs"/>
              </a:defRPr>
            </a:lvl1pPr>
          </a:lstStyle>
          <a:p>
            <a:pPr>
              <a:defRPr/>
            </a:pPr>
            <a:fld id="{C12742C2-5914-4988-A4F8-183DD11554A6}" type="datetime1">
              <a:rPr lang="en-US"/>
              <a:pPr>
                <a:defRPr/>
              </a:pPr>
              <a:t>11/23/2012</a:t>
            </a:fld>
            <a:endParaRPr lang="en-US"/>
          </a:p>
        </p:txBody>
      </p:sp>
      <p:sp>
        <p:nvSpPr>
          <p:cNvPr id="1029"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CC"/>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CC"/>
                </a:solidFill>
                <a:latin typeface="+mn-lt"/>
                <a:cs typeface="+mn-cs"/>
              </a:defRPr>
            </a:lvl1pPr>
          </a:lstStyle>
          <a:p>
            <a:pPr>
              <a:defRPr/>
            </a:pPr>
            <a:fld id="{C646DA9E-BCC6-4E3C-8414-3ED8E53C1D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534400" cy="1143000"/>
          </a:xfrm>
        </p:spPr>
        <p:txBody>
          <a:bodyPr/>
          <a:lstStyle/>
          <a:p>
            <a:pPr algn="ctr"/>
            <a:r>
              <a:rPr lang="en-US" dirty="0" smtClean="0"/>
              <a:t>Biotechnology and </a:t>
            </a:r>
            <a:br>
              <a:rPr lang="en-US" dirty="0" smtClean="0"/>
            </a:br>
            <a:r>
              <a:rPr lang="en-US" dirty="0" smtClean="0"/>
              <a:t>Post humanism</a:t>
            </a:r>
            <a:endParaRPr lang="es-PR" dirty="0"/>
          </a:p>
        </p:txBody>
      </p:sp>
      <p:sp>
        <p:nvSpPr>
          <p:cNvPr id="4" name="Slide Number Placeholder 3"/>
          <p:cNvSpPr>
            <a:spLocks noGrp="1"/>
          </p:cNvSpPr>
          <p:nvPr>
            <p:ph type="sldNum" sz="quarter" idx="4"/>
          </p:nvPr>
        </p:nvSpPr>
        <p:spPr/>
        <p:txBody>
          <a:bodyPr/>
          <a:lstStyle/>
          <a:p>
            <a:fld id="{4D714929-45AC-472E-B12A-F83E2B67C7D1}" type="slidenum">
              <a:rPr lang="en-US" smtClean="0"/>
              <a:pPr/>
              <a:t>1</a:t>
            </a:fld>
            <a:endParaRPr lang="en-US"/>
          </a:p>
        </p:txBody>
      </p:sp>
    </p:spTree>
    <p:extLst>
      <p:ext uri="{BB962C8B-B14F-4D97-AF65-F5344CB8AC3E}">
        <p14:creationId xmlns:p14="http://schemas.microsoft.com/office/powerpoint/2010/main" val="71174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a:spLocks noGrp="1" noChangeArrowheads="1"/>
          </p:cNvSpPr>
          <p:nvPr>
            <p:ph type="sldNum" sz="quarter" idx="12"/>
          </p:nvPr>
        </p:nvSpPr>
        <p:spPr/>
        <p:txBody>
          <a:bodyPr/>
          <a:lstStyle/>
          <a:p>
            <a:pPr fontAlgn="base">
              <a:spcBef>
                <a:spcPct val="0"/>
              </a:spcBef>
              <a:spcAft>
                <a:spcPct val="0"/>
              </a:spcAft>
              <a:defRPr/>
            </a:pPr>
            <a:fld id="{1D1911B8-255E-4408-B480-7AC496312AF2}" type="slidenum">
              <a:rPr lang="en-US" smtClean="0">
                <a:solidFill>
                  <a:schemeClr val="tx1"/>
                </a:solidFill>
                <a:cs typeface="Arial" charset="0"/>
              </a:rPr>
              <a:pPr fontAlgn="base">
                <a:spcBef>
                  <a:spcPct val="0"/>
                </a:spcBef>
                <a:spcAft>
                  <a:spcPct val="0"/>
                </a:spcAft>
                <a:defRPr/>
              </a:pPr>
              <a:t>10</a:t>
            </a:fld>
            <a:endParaRPr lang="en-US" smtClean="0">
              <a:solidFill>
                <a:schemeClr val="tx1"/>
              </a:solidFill>
              <a:cs typeface="Arial" charset="0"/>
            </a:endParaRPr>
          </a:p>
        </p:txBody>
      </p:sp>
      <p:sp>
        <p:nvSpPr>
          <p:cNvPr id="33794" name="Rectangle 2"/>
          <p:cNvSpPr>
            <a:spLocks noGrp="1" noChangeArrowheads="1"/>
          </p:cNvSpPr>
          <p:nvPr>
            <p:ph type="body" idx="1"/>
          </p:nvPr>
        </p:nvSpPr>
        <p:spPr>
          <a:xfrm>
            <a:off x="1143000" y="3048000"/>
            <a:ext cx="8001000" cy="3505200"/>
          </a:xfrm>
        </p:spPr>
        <p:txBody>
          <a:bodyPr/>
          <a:lstStyle/>
          <a:p>
            <a:pPr marL="0" indent="0">
              <a:lnSpc>
                <a:spcPct val="90000"/>
              </a:lnSpc>
              <a:buNone/>
            </a:pPr>
            <a:r>
              <a:rPr lang="en-US" dirty="0" smtClean="0"/>
              <a:t>“One does not need to have much knowledge of the world or of humanity to realize clearly that our time with all its discoveries and research can not remove our inner emptiness. ”   </a:t>
            </a:r>
            <a:r>
              <a:rPr lang="en-US" sz="2000" b="1" dirty="0" smtClean="0"/>
              <a:t>Fr. J. </a:t>
            </a:r>
            <a:r>
              <a:rPr lang="en-US" sz="2000" b="1" dirty="0" err="1" smtClean="0"/>
              <a:t>Kentenich</a:t>
            </a:r>
            <a:r>
              <a:rPr lang="en-US" sz="2000" b="1" dirty="0" smtClean="0"/>
              <a:t> </a:t>
            </a:r>
          </a:p>
          <a:p>
            <a:pPr marL="0" indent="0" algn="r">
              <a:lnSpc>
                <a:spcPct val="90000"/>
              </a:lnSpc>
              <a:buNone/>
            </a:pPr>
            <a:r>
              <a:rPr lang="en-US" sz="2000" b="1" dirty="0" smtClean="0"/>
              <a:t>Pre-founding Document</a:t>
            </a:r>
            <a:r>
              <a:rPr lang="en-US" sz="2000" b="1" dirty="0"/>
              <a:t> </a:t>
            </a:r>
            <a:r>
              <a:rPr lang="en-US" sz="2000" b="1" dirty="0" smtClean="0"/>
              <a:t>(1912)</a:t>
            </a:r>
          </a:p>
          <a:p>
            <a:pPr marL="0" indent="0">
              <a:lnSpc>
                <a:spcPct val="90000"/>
              </a:lnSpc>
              <a:buFontTx/>
              <a:buNone/>
            </a:pPr>
            <a:endParaRPr lang="es-PR" dirty="0" smtClean="0">
              <a:cs typeface="Times New Roman" pitchFamily="18" charset="0"/>
            </a:endParaRPr>
          </a:p>
          <a:p>
            <a:pPr marL="0" indent="0">
              <a:lnSpc>
                <a:spcPct val="90000"/>
              </a:lnSpc>
              <a:buFontTx/>
              <a:buNone/>
            </a:pPr>
            <a:r>
              <a:rPr lang="es-PR" dirty="0" err="1" smtClean="0">
                <a:cs typeface="Times New Roman" pitchFamily="18" charset="0"/>
              </a:rPr>
              <a:t>How</a:t>
            </a:r>
            <a:r>
              <a:rPr lang="es-PR" dirty="0" smtClean="0">
                <a:cs typeface="Times New Roman" pitchFamily="18" charset="0"/>
              </a:rPr>
              <a:t> </a:t>
            </a:r>
            <a:r>
              <a:rPr lang="es-PR" dirty="0" err="1" smtClean="0">
                <a:cs typeface="Times New Roman" pitchFamily="18" charset="0"/>
              </a:rPr>
              <a:t>have</a:t>
            </a:r>
            <a:r>
              <a:rPr lang="es-PR" dirty="0" smtClean="0">
                <a:cs typeface="Times New Roman" pitchFamily="18" charset="0"/>
              </a:rPr>
              <a:t> </a:t>
            </a:r>
            <a:r>
              <a:rPr lang="es-PR" dirty="0" err="1" smtClean="0">
                <a:cs typeface="Times New Roman" pitchFamily="18" charset="0"/>
              </a:rPr>
              <a:t>we</a:t>
            </a:r>
            <a:r>
              <a:rPr lang="es-PR" dirty="0" smtClean="0">
                <a:cs typeface="Times New Roman" pitchFamily="18" charset="0"/>
              </a:rPr>
              <a:t> come </a:t>
            </a:r>
            <a:r>
              <a:rPr lang="es-PR" dirty="0" err="1" smtClean="0">
                <a:cs typeface="Times New Roman" pitchFamily="18" charset="0"/>
              </a:rPr>
              <a:t>to</a:t>
            </a:r>
            <a:r>
              <a:rPr lang="es-PR" dirty="0" smtClean="0">
                <a:cs typeface="Times New Roman" pitchFamily="18" charset="0"/>
              </a:rPr>
              <a:t> </a:t>
            </a:r>
            <a:r>
              <a:rPr lang="es-PR" dirty="0" err="1" smtClean="0">
                <a:cs typeface="Times New Roman" pitchFamily="18" charset="0"/>
              </a:rPr>
              <a:t>this</a:t>
            </a:r>
            <a:r>
              <a:rPr lang="es-PR" dirty="0" smtClean="0">
                <a:cs typeface="Times New Roman" pitchFamily="18" charset="0"/>
              </a:rPr>
              <a:t> </a:t>
            </a:r>
            <a:r>
              <a:rPr lang="es-PR" dirty="0" err="1" smtClean="0">
                <a:cs typeface="Times New Roman" pitchFamily="18" charset="0"/>
              </a:rPr>
              <a:t>situation</a:t>
            </a:r>
            <a:r>
              <a:rPr lang="es-PR" dirty="0" smtClean="0">
                <a:cs typeface="Times New Roman" pitchFamily="18" charset="0"/>
              </a:rPr>
              <a:t>?</a:t>
            </a:r>
          </a:p>
        </p:txBody>
      </p:sp>
      <p:pic>
        <p:nvPicPr>
          <p:cNvPr id="33795" name="Picture 3" descr="11"/>
          <p:cNvPicPr>
            <a:picLocks noChangeAspect="1" noChangeArrowheads="1"/>
          </p:cNvPicPr>
          <p:nvPr/>
        </p:nvPicPr>
        <p:blipFill>
          <a:blip r:embed="rId3"/>
          <a:srcRect/>
          <a:stretch>
            <a:fillRect/>
          </a:stretch>
        </p:blipFill>
        <p:spPr bwMode="auto">
          <a:xfrm>
            <a:off x="3475038" y="0"/>
            <a:ext cx="225901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2"/>
          </p:nvPr>
        </p:nvSpPr>
        <p:spPr/>
        <p:txBody>
          <a:bodyPr/>
          <a:lstStyle/>
          <a:p>
            <a:pPr fontAlgn="base">
              <a:spcBef>
                <a:spcPct val="0"/>
              </a:spcBef>
              <a:spcAft>
                <a:spcPct val="0"/>
              </a:spcAft>
              <a:defRPr/>
            </a:pPr>
            <a:fld id="{DA3AB63D-BD66-4212-85F2-42838D9B8274}" type="slidenum">
              <a:rPr lang="en-US" smtClean="0">
                <a:solidFill>
                  <a:schemeClr val="tx1"/>
                </a:solidFill>
                <a:cs typeface="Arial" charset="0"/>
              </a:rPr>
              <a:pPr fontAlgn="base">
                <a:spcBef>
                  <a:spcPct val="0"/>
                </a:spcBef>
                <a:spcAft>
                  <a:spcPct val="0"/>
                </a:spcAft>
                <a:defRPr/>
              </a:pPr>
              <a:t>11</a:t>
            </a:fld>
            <a:endParaRPr lang="en-US" smtClean="0">
              <a:solidFill>
                <a:schemeClr val="tx1"/>
              </a:solidFill>
              <a:cs typeface="Arial" charset="0"/>
            </a:endParaRPr>
          </a:p>
        </p:txBody>
      </p:sp>
      <p:sp>
        <p:nvSpPr>
          <p:cNvPr id="35842" name="Rectangle 2"/>
          <p:cNvSpPr>
            <a:spLocks noGrp="1" noChangeArrowheads="1"/>
          </p:cNvSpPr>
          <p:nvPr>
            <p:ph type="body" idx="1"/>
          </p:nvPr>
        </p:nvSpPr>
        <p:spPr>
          <a:xfrm>
            <a:off x="990600" y="3429000"/>
            <a:ext cx="7848600" cy="2362200"/>
          </a:xfrm>
        </p:spPr>
        <p:txBody>
          <a:bodyPr/>
          <a:lstStyle/>
          <a:p>
            <a:pPr marL="0" indent="0" algn="ctr">
              <a:lnSpc>
                <a:spcPct val="80000"/>
              </a:lnSpc>
              <a:buNone/>
            </a:pPr>
            <a:r>
              <a:rPr lang="en-US" dirty="0" smtClean="0"/>
              <a:t>“All our attention, all our activities </a:t>
            </a:r>
          </a:p>
          <a:p>
            <a:pPr algn="ctr">
              <a:lnSpc>
                <a:spcPct val="80000"/>
              </a:lnSpc>
              <a:buFontTx/>
              <a:buNone/>
            </a:pPr>
            <a:r>
              <a:rPr lang="en-US" dirty="0" smtClean="0"/>
              <a:t>have been exclusively directed </a:t>
            </a:r>
          </a:p>
          <a:p>
            <a:pPr algn="ctr">
              <a:lnSpc>
                <a:spcPct val="80000"/>
              </a:lnSpc>
              <a:buFontTx/>
              <a:buNone/>
            </a:pPr>
            <a:r>
              <a:rPr lang="en-US" dirty="0" smtClean="0"/>
              <a:t>to the macrocosm, to the world at large, </a:t>
            </a:r>
          </a:p>
          <a:p>
            <a:pPr algn="ctr">
              <a:lnSpc>
                <a:spcPct val="80000"/>
              </a:lnSpc>
              <a:buFontTx/>
              <a:buNone/>
            </a:pPr>
            <a:r>
              <a:rPr lang="en-US" dirty="0" smtClean="0"/>
              <a:t>to the world outside ourselves.” </a:t>
            </a:r>
          </a:p>
          <a:p>
            <a:pPr algn="r">
              <a:lnSpc>
                <a:spcPct val="80000"/>
              </a:lnSpc>
              <a:buFontTx/>
              <a:buNone/>
            </a:pPr>
            <a:r>
              <a:rPr lang="en-US" dirty="0" smtClean="0"/>
              <a:t>								</a:t>
            </a:r>
            <a:r>
              <a:rPr lang="en-US" sz="2400" b="1" dirty="0" smtClean="0"/>
              <a:t>JK</a:t>
            </a:r>
          </a:p>
          <a:p>
            <a:pPr algn="r">
              <a:lnSpc>
                <a:spcPct val="90000"/>
              </a:lnSpc>
              <a:buFontTx/>
              <a:buNone/>
            </a:pPr>
            <a:r>
              <a:rPr lang="en-US" sz="1600" b="1" dirty="0" smtClean="0"/>
              <a:t>Pre-founding </a:t>
            </a:r>
            <a:r>
              <a:rPr lang="en-US" sz="1600" b="1" dirty="0"/>
              <a:t>Document </a:t>
            </a:r>
            <a:endParaRPr lang="en-US" sz="1600" b="1" dirty="0" smtClean="0"/>
          </a:p>
          <a:p>
            <a:pPr algn="r">
              <a:lnSpc>
                <a:spcPct val="90000"/>
              </a:lnSpc>
              <a:buFontTx/>
              <a:buNone/>
            </a:pPr>
            <a:r>
              <a:rPr lang="en-US" sz="1600" b="1" dirty="0" smtClean="0"/>
              <a:t>1912</a:t>
            </a:r>
            <a:endParaRPr lang="en-US" sz="1600" b="1" dirty="0"/>
          </a:p>
          <a:p>
            <a:pPr algn="ctr">
              <a:lnSpc>
                <a:spcPct val="90000"/>
              </a:lnSpc>
              <a:buFontTx/>
              <a:buNone/>
            </a:pPr>
            <a:endParaRPr lang="en-US" sz="1600" dirty="0">
              <a:cs typeface="Times New Roman" pitchFamily="18" charset="0"/>
            </a:endParaRPr>
          </a:p>
        </p:txBody>
      </p:sp>
      <p:pic>
        <p:nvPicPr>
          <p:cNvPr id="35843" name="Picture 3" descr="wwd_world2"/>
          <p:cNvPicPr>
            <a:picLocks noChangeAspect="1" noChangeArrowheads="1"/>
          </p:cNvPicPr>
          <p:nvPr/>
        </p:nvPicPr>
        <p:blipFill>
          <a:blip r:embed="rId3"/>
          <a:srcRect/>
          <a:stretch>
            <a:fillRect/>
          </a:stretch>
        </p:blipFill>
        <p:spPr bwMode="auto">
          <a:xfrm>
            <a:off x="3505200" y="381000"/>
            <a:ext cx="2895600" cy="277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2"/>
          </p:nvPr>
        </p:nvSpPr>
        <p:spPr/>
        <p:txBody>
          <a:bodyPr/>
          <a:lstStyle/>
          <a:p>
            <a:pPr fontAlgn="base">
              <a:spcBef>
                <a:spcPct val="0"/>
              </a:spcBef>
              <a:spcAft>
                <a:spcPct val="0"/>
              </a:spcAft>
              <a:defRPr/>
            </a:pPr>
            <a:fld id="{C18944AC-12AE-47D3-9E44-56ED0CAC3D41}" type="slidenum">
              <a:rPr lang="en-US" smtClean="0">
                <a:solidFill>
                  <a:schemeClr val="tx1"/>
                </a:solidFill>
                <a:cs typeface="Arial" charset="0"/>
              </a:rPr>
              <a:pPr fontAlgn="base">
                <a:spcBef>
                  <a:spcPct val="0"/>
                </a:spcBef>
                <a:spcAft>
                  <a:spcPct val="0"/>
                </a:spcAft>
                <a:defRPr/>
              </a:pPr>
              <a:t>12</a:t>
            </a:fld>
            <a:endParaRPr lang="en-US" smtClean="0">
              <a:solidFill>
                <a:schemeClr val="tx1"/>
              </a:solidFill>
              <a:cs typeface="Arial" charset="0"/>
            </a:endParaRPr>
          </a:p>
        </p:txBody>
      </p:sp>
      <p:sp>
        <p:nvSpPr>
          <p:cNvPr id="37890" name="Rectangle 3"/>
          <p:cNvSpPr>
            <a:spLocks noGrp="1" noChangeArrowheads="1"/>
          </p:cNvSpPr>
          <p:nvPr>
            <p:ph type="body" idx="1"/>
          </p:nvPr>
        </p:nvSpPr>
        <p:spPr>
          <a:xfrm>
            <a:off x="914400" y="304800"/>
            <a:ext cx="4724400" cy="6096000"/>
          </a:xfrm>
        </p:spPr>
        <p:txBody>
          <a:bodyPr/>
          <a:lstStyle/>
          <a:p>
            <a:pPr marL="0" indent="0">
              <a:lnSpc>
                <a:spcPct val="90000"/>
              </a:lnSpc>
              <a:buNone/>
            </a:pPr>
            <a:endParaRPr lang="en-US" sz="2800" dirty="0" smtClean="0"/>
          </a:p>
          <a:p>
            <a:pPr marL="0" indent="0">
              <a:lnSpc>
                <a:spcPct val="90000"/>
              </a:lnSpc>
              <a:buNone/>
            </a:pPr>
            <a:r>
              <a:rPr lang="en-US" sz="2800" dirty="0" smtClean="0"/>
              <a:t>“ We do not hesitate to pay tribute to human genius that has conquered the mighty powers of nature, and taken them into his service.</a:t>
            </a:r>
          </a:p>
          <a:p>
            <a:pPr>
              <a:lnSpc>
                <a:spcPct val="90000"/>
              </a:lnSpc>
              <a:buFontTx/>
              <a:buNone/>
            </a:pPr>
            <a:endParaRPr lang="en-US" sz="2800" dirty="0" smtClean="0"/>
          </a:p>
          <a:p>
            <a:pPr marL="0" indent="0">
              <a:lnSpc>
                <a:spcPct val="90000"/>
              </a:lnSpc>
              <a:buNone/>
            </a:pPr>
            <a:r>
              <a:rPr lang="en-US" sz="2800" dirty="0" smtClean="0"/>
              <a:t>We have spanned the distances of the world, explored the depths of the sea, penetrated mountains and flown through the heights…”							   </a:t>
            </a:r>
            <a:r>
              <a:rPr lang="en-US" sz="1800" b="1" dirty="0" smtClean="0"/>
              <a:t>JK</a:t>
            </a:r>
          </a:p>
          <a:p>
            <a:pPr algn="r">
              <a:lnSpc>
                <a:spcPct val="90000"/>
              </a:lnSpc>
              <a:buFontTx/>
              <a:buNone/>
            </a:pPr>
            <a:r>
              <a:rPr lang="en-US" sz="1600" b="1" dirty="0" smtClean="0"/>
              <a:t>Pre-founding Document  (1912)</a:t>
            </a:r>
            <a:endParaRPr lang="en-US" sz="1600" b="1" dirty="0"/>
          </a:p>
          <a:p>
            <a:pPr algn="ctr">
              <a:lnSpc>
                <a:spcPct val="90000"/>
              </a:lnSpc>
              <a:buFontTx/>
              <a:buNone/>
            </a:pPr>
            <a:endParaRPr lang="en-US" sz="2800" dirty="0">
              <a:cs typeface="Times New Roman" pitchFamily="18" charset="0"/>
            </a:endParaRPr>
          </a:p>
          <a:p>
            <a:pPr>
              <a:lnSpc>
                <a:spcPct val="90000"/>
              </a:lnSpc>
            </a:pPr>
            <a:endParaRPr lang="en-US" sz="2800" dirty="0" smtClean="0"/>
          </a:p>
        </p:txBody>
      </p:sp>
      <p:pic>
        <p:nvPicPr>
          <p:cNvPr id="37891" name="Picture 4" descr="olas+gigantes"/>
          <p:cNvPicPr>
            <a:picLocks noChangeAspect="1" noChangeArrowheads="1"/>
          </p:cNvPicPr>
          <p:nvPr/>
        </p:nvPicPr>
        <p:blipFill>
          <a:blip r:embed="rId3"/>
          <a:srcRect/>
          <a:stretch>
            <a:fillRect/>
          </a:stretch>
        </p:blipFill>
        <p:spPr bwMode="auto">
          <a:xfrm>
            <a:off x="5638800" y="1066800"/>
            <a:ext cx="3276600"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6"/>
          <p:cNvSpPr>
            <a:spLocks noGrp="1" noChangeArrowheads="1"/>
          </p:cNvSpPr>
          <p:nvPr>
            <p:ph type="sldNum" sz="quarter" idx="12"/>
          </p:nvPr>
        </p:nvSpPr>
        <p:spPr/>
        <p:txBody>
          <a:bodyPr/>
          <a:lstStyle/>
          <a:p>
            <a:pPr fontAlgn="base">
              <a:spcBef>
                <a:spcPct val="0"/>
              </a:spcBef>
              <a:spcAft>
                <a:spcPct val="0"/>
              </a:spcAft>
              <a:defRPr/>
            </a:pPr>
            <a:fld id="{6F1FB44F-D233-45F4-8F13-B87227630B72}" type="slidenum">
              <a:rPr lang="en-US" smtClean="0">
                <a:solidFill>
                  <a:schemeClr val="tx1"/>
                </a:solidFill>
                <a:cs typeface="Arial" charset="0"/>
              </a:rPr>
              <a:pPr fontAlgn="base">
                <a:spcBef>
                  <a:spcPct val="0"/>
                </a:spcBef>
                <a:spcAft>
                  <a:spcPct val="0"/>
                </a:spcAft>
                <a:defRPr/>
              </a:pPr>
              <a:t>13</a:t>
            </a:fld>
            <a:endParaRPr lang="en-US" smtClean="0">
              <a:solidFill>
                <a:schemeClr val="tx1"/>
              </a:solidFill>
              <a:cs typeface="Arial" charset="0"/>
            </a:endParaRPr>
          </a:p>
        </p:txBody>
      </p:sp>
      <p:sp>
        <p:nvSpPr>
          <p:cNvPr id="39938" name="Rectangle 2"/>
          <p:cNvSpPr>
            <a:spLocks noGrp="1" noChangeArrowheads="1"/>
          </p:cNvSpPr>
          <p:nvPr>
            <p:ph type="body" idx="1"/>
          </p:nvPr>
        </p:nvSpPr>
        <p:spPr>
          <a:xfrm>
            <a:off x="990600" y="457200"/>
            <a:ext cx="8153400" cy="6400800"/>
          </a:xfrm>
        </p:spPr>
        <p:txBody>
          <a:bodyPr/>
          <a:lstStyle/>
          <a:p>
            <a:pPr marL="0" indent="0">
              <a:lnSpc>
                <a:spcPct val="90000"/>
              </a:lnSpc>
              <a:buFontTx/>
              <a:buNone/>
            </a:pPr>
            <a:r>
              <a:rPr lang="en-US" b="1" dirty="0" smtClean="0"/>
              <a:t>“There  is a world, one that is eternally old and yet eternally new, the microcosm, the world in miniature.</a:t>
            </a:r>
          </a:p>
          <a:p>
            <a:pPr marL="0" indent="0">
              <a:lnSpc>
                <a:spcPct val="90000"/>
              </a:lnSpc>
              <a:buFontTx/>
              <a:buNone/>
            </a:pPr>
            <a:endParaRPr lang="en-US" b="1" dirty="0" smtClean="0"/>
          </a:p>
          <a:p>
            <a:pPr marL="0" indent="0">
              <a:lnSpc>
                <a:spcPct val="90000"/>
              </a:lnSpc>
              <a:buFontTx/>
              <a:buNone/>
            </a:pPr>
            <a:endParaRPr lang="en-US" dirty="0" smtClean="0"/>
          </a:p>
          <a:p>
            <a:pPr marL="0" indent="0">
              <a:lnSpc>
                <a:spcPct val="90000"/>
              </a:lnSpc>
              <a:buFontTx/>
              <a:buNone/>
            </a:pPr>
            <a:endParaRPr lang="en-US" dirty="0" smtClean="0"/>
          </a:p>
          <a:p>
            <a:pPr marL="0" indent="0">
              <a:lnSpc>
                <a:spcPct val="90000"/>
              </a:lnSpc>
              <a:buFontTx/>
              <a:buNone/>
            </a:pPr>
            <a:endParaRPr lang="en-US" dirty="0" smtClean="0"/>
          </a:p>
          <a:p>
            <a:pPr marL="0" indent="0">
              <a:lnSpc>
                <a:spcPct val="90000"/>
              </a:lnSpc>
              <a:buFontTx/>
              <a:buNone/>
            </a:pPr>
            <a:endParaRPr lang="en-US" dirty="0" smtClean="0"/>
          </a:p>
          <a:p>
            <a:pPr marL="0" indent="0" algn="ctr">
              <a:lnSpc>
                <a:spcPct val="90000"/>
              </a:lnSpc>
              <a:buFontTx/>
              <a:buNone/>
            </a:pPr>
            <a:endParaRPr lang="en-US" dirty="0"/>
          </a:p>
          <a:p>
            <a:pPr marL="0" indent="0">
              <a:lnSpc>
                <a:spcPct val="90000"/>
              </a:lnSpc>
              <a:buFontTx/>
              <a:buNone/>
            </a:pPr>
            <a:r>
              <a:rPr lang="en-US" b="1" dirty="0" smtClean="0"/>
              <a:t>Our own interior world, that remains unknown and unexplored.”  </a:t>
            </a:r>
          </a:p>
          <a:p>
            <a:pPr marL="0" indent="0">
              <a:lnSpc>
                <a:spcPct val="90000"/>
              </a:lnSpc>
              <a:buFontTx/>
              <a:buNone/>
            </a:pPr>
            <a:r>
              <a:rPr lang="en-US" sz="2000" b="1" dirty="0"/>
              <a:t>	</a:t>
            </a:r>
            <a:r>
              <a:rPr lang="en-US" sz="2000" b="1" dirty="0" smtClean="0"/>
              <a:t>							JK</a:t>
            </a:r>
          </a:p>
          <a:p>
            <a:pPr algn="r">
              <a:lnSpc>
                <a:spcPct val="90000"/>
              </a:lnSpc>
              <a:buFontTx/>
              <a:buNone/>
            </a:pPr>
            <a:r>
              <a:rPr lang="en-US" sz="1600" b="1" dirty="0" smtClean="0"/>
              <a:t>Pre-founding </a:t>
            </a:r>
            <a:r>
              <a:rPr lang="en-US" sz="1600" b="1" dirty="0"/>
              <a:t>Document (1912</a:t>
            </a:r>
            <a:r>
              <a:rPr lang="en-US" sz="2000" b="1" dirty="0"/>
              <a:t>)</a:t>
            </a:r>
          </a:p>
          <a:p>
            <a:pPr algn="ctr">
              <a:lnSpc>
                <a:spcPct val="90000"/>
              </a:lnSpc>
              <a:buFontTx/>
              <a:buNone/>
            </a:pPr>
            <a:endParaRPr lang="en-US" sz="2000" b="1" dirty="0">
              <a:cs typeface="Times New Roman" pitchFamily="18" charset="0"/>
            </a:endParaRPr>
          </a:p>
          <a:p>
            <a:pPr lvl="2">
              <a:lnSpc>
                <a:spcPct val="90000"/>
              </a:lnSpc>
              <a:buFontTx/>
              <a:buNone/>
            </a:pPr>
            <a:endParaRPr lang="en-US" sz="2800" dirty="0" smtClean="0"/>
          </a:p>
          <a:p>
            <a:pPr lvl="2">
              <a:lnSpc>
                <a:spcPct val="90000"/>
              </a:lnSpc>
              <a:buFontTx/>
              <a:buNone/>
            </a:pPr>
            <a:endParaRPr lang="es-PR" sz="2800" dirty="0" smtClean="0"/>
          </a:p>
          <a:p>
            <a:pPr lvl="2">
              <a:lnSpc>
                <a:spcPct val="90000"/>
              </a:lnSpc>
              <a:buFontTx/>
              <a:buNone/>
            </a:pPr>
            <a:endParaRPr lang="es-PR" sz="2800" dirty="0" smtClean="0"/>
          </a:p>
          <a:p>
            <a:pPr lvl="2">
              <a:lnSpc>
                <a:spcPct val="90000"/>
              </a:lnSpc>
              <a:buFontTx/>
              <a:buNone/>
            </a:pPr>
            <a:endParaRPr lang="es-PR" sz="2800" dirty="0" smtClean="0"/>
          </a:p>
        </p:txBody>
      </p:sp>
      <p:pic>
        <p:nvPicPr>
          <p:cNvPr id="39939" name="photoimg" descr="medita-jc10"/>
          <p:cNvPicPr>
            <a:picLocks noChangeAspect="1" noChangeArrowheads="1"/>
          </p:cNvPicPr>
          <p:nvPr/>
        </p:nvPicPr>
        <p:blipFill>
          <a:blip r:embed="rId3"/>
          <a:srcRect/>
          <a:stretch>
            <a:fillRect/>
          </a:stretch>
        </p:blipFill>
        <p:spPr bwMode="auto">
          <a:xfrm>
            <a:off x="2743200" y="1981200"/>
            <a:ext cx="3886200" cy="2605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940" name="Picture 4" descr="corazon_de_amor"/>
          <p:cNvPicPr>
            <a:picLocks noChangeAspect="1" noChangeArrowheads="1"/>
          </p:cNvPicPr>
          <p:nvPr/>
        </p:nvPicPr>
        <p:blipFill>
          <a:blip r:embed="rId4"/>
          <a:srcRect/>
          <a:stretch>
            <a:fillRect/>
          </a:stretch>
        </p:blipFill>
        <p:spPr bwMode="auto">
          <a:xfrm>
            <a:off x="3581400" y="2514600"/>
            <a:ext cx="914400" cy="68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p:txBody>
          <a:bodyPr/>
          <a:lstStyle/>
          <a:p>
            <a:pPr fontAlgn="base">
              <a:spcBef>
                <a:spcPct val="0"/>
              </a:spcBef>
              <a:spcAft>
                <a:spcPct val="0"/>
              </a:spcAft>
              <a:defRPr/>
            </a:pPr>
            <a:fld id="{0FFF814D-57CC-4E57-B011-4D7E3C5D241A}" type="slidenum">
              <a:rPr lang="en-US" smtClean="0">
                <a:solidFill>
                  <a:schemeClr val="tx1"/>
                </a:solidFill>
                <a:cs typeface="Arial" charset="0"/>
              </a:rPr>
              <a:pPr fontAlgn="base">
                <a:spcBef>
                  <a:spcPct val="0"/>
                </a:spcBef>
                <a:spcAft>
                  <a:spcPct val="0"/>
                </a:spcAft>
                <a:defRPr/>
              </a:pPr>
              <a:t>14</a:t>
            </a:fld>
            <a:endParaRPr lang="en-US" smtClean="0">
              <a:solidFill>
                <a:schemeClr val="tx1"/>
              </a:solidFill>
              <a:cs typeface="Arial" charset="0"/>
            </a:endParaRPr>
          </a:p>
        </p:txBody>
      </p:sp>
      <p:sp>
        <p:nvSpPr>
          <p:cNvPr id="41986" name="Rectangle 2"/>
          <p:cNvSpPr>
            <a:spLocks noGrp="1" noChangeArrowheads="1"/>
          </p:cNvSpPr>
          <p:nvPr>
            <p:ph type="body" idx="1"/>
          </p:nvPr>
        </p:nvSpPr>
        <p:spPr>
          <a:xfrm>
            <a:off x="990600" y="381000"/>
            <a:ext cx="5181600" cy="6400800"/>
          </a:xfrm>
        </p:spPr>
        <p:txBody>
          <a:bodyPr/>
          <a:lstStyle/>
          <a:p>
            <a:pPr marL="0" indent="0">
              <a:buFontTx/>
              <a:buNone/>
            </a:pPr>
            <a:r>
              <a:rPr lang="es-PR" sz="2800" b="1" dirty="0" smtClean="0"/>
              <a:t>“</a:t>
            </a:r>
            <a:r>
              <a:rPr lang="en-US" sz="2800" b="1" dirty="0" smtClean="0"/>
              <a:t>An Italian statesman described once as the greatest danger of our modern times</a:t>
            </a:r>
          </a:p>
          <a:p>
            <a:pPr marL="0" indent="0">
              <a:buFontTx/>
              <a:buNone/>
            </a:pPr>
            <a:r>
              <a:rPr lang="en-US" sz="2800" b="1" dirty="0" smtClean="0"/>
              <a:t>	that primitive and half 	civilized nations </a:t>
            </a:r>
          </a:p>
          <a:p>
            <a:pPr marL="0" indent="0">
              <a:buFontTx/>
              <a:buNone/>
            </a:pPr>
            <a:r>
              <a:rPr lang="en-US" sz="2800" b="1" dirty="0" smtClean="0"/>
              <a:t>would have access to modern  technology </a:t>
            </a:r>
          </a:p>
          <a:p>
            <a:pPr marL="0" indent="0">
              <a:buNone/>
            </a:pPr>
            <a:r>
              <a:rPr lang="en-US" sz="2800" b="1" dirty="0" smtClean="0"/>
              <a:t>without receiving the intellectual and moral instructions enabling them to make correct use of these achievements”    		</a:t>
            </a:r>
          </a:p>
          <a:p>
            <a:pPr marL="0" indent="0" algn="r">
              <a:buNone/>
            </a:pPr>
            <a:r>
              <a:rPr lang="en-US" sz="1600" b="1" dirty="0" smtClean="0"/>
              <a:t>JK</a:t>
            </a:r>
          </a:p>
          <a:p>
            <a:pPr marL="0" indent="0" algn="r">
              <a:buNone/>
            </a:pPr>
            <a:r>
              <a:rPr lang="en-US" sz="1600" b="1" dirty="0" smtClean="0"/>
              <a:t> 	       Pre-founding </a:t>
            </a:r>
            <a:r>
              <a:rPr lang="en-US" sz="1600" b="1" dirty="0"/>
              <a:t>Document (1912)</a:t>
            </a:r>
          </a:p>
          <a:p>
            <a:pPr marL="0" indent="0">
              <a:buFontTx/>
              <a:buNone/>
            </a:pPr>
            <a:endParaRPr lang="en-US" sz="2800" dirty="0" smtClean="0"/>
          </a:p>
        </p:txBody>
      </p:sp>
      <p:pic>
        <p:nvPicPr>
          <p:cNvPr id="41987" name="Picture 3" descr="september_11_burning"/>
          <p:cNvPicPr>
            <a:picLocks noChangeAspect="1" noChangeArrowheads="1"/>
          </p:cNvPicPr>
          <p:nvPr/>
        </p:nvPicPr>
        <p:blipFill>
          <a:blip r:embed="rId3"/>
          <a:srcRect/>
          <a:stretch>
            <a:fillRect/>
          </a:stretch>
        </p:blipFill>
        <p:spPr bwMode="auto">
          <a:xfrm>
            <a:off x="6071310" y="1143000"/>
            <a:ext cx="292029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248400" y="1428750"/>
            <a:ext cx="1828800" cy="461665"/>
          </a:xfrm>
          <a:prstGeom prst="rect">
            <a:avLst/>
          </a:prstGeom>
          <a:noFill/>
        </p:spPr>
        <p:txBody>
          <a:bodyPr wrap="square" rtlCol="0">
            <a:spAutoFit/>
          </a:bodyPr>
          <a:lstStyle/>
          <a:p>
            <a:pPr algn="ctr"/>
            <a:r>
              <a:rPr lang="en-US" sz="2400" b="1" dirty="0" smtClean="0"/>
              <a:t>9/11/2001</a:t>
            </a:r>
            <a:endParaRPr lang="es-PR"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761999" y="533400"/>
            <a:ext cx="5334001" cy="6172200"/>
          </a:xfrm>
        </p:spPr>
        <p:txBody>
          <a:bodyPr/>
          <a:lstStyle/>
          <a:p>
            <a:pPr>
              <a:buFontTx/>
              <a:buNone/>
            </a:pPr>
            <a:r>
              <a:rPr lang="en-US" sz="2800" b="1" dirty="0" smtClean="0"/>
              <a:t>“  I would rather turn the tables and ask- </a:t>
            </a:r>
          </a:p>
          <a:p>
            <a:pPr>
              <a:buFontTx/>
              <a:buNone/>
            </a:pPr>
            <a:r>
              <a:rPr lang="en-US" sz="2800" b="1" dirty="0" smtClean="0"/>
              <a:t>	   are our more developed</a:t>
            </a:r>
          </a:p>
          <a:p>
            <a:pPr>
              <a:buFontTx/>
              <a:buNone/>
            </a:pPr>
            <a:r>
              <a:rPr lang="en-US" sz="2800" b="1" dirty="0" smtClean="0"/>
              <a:t>       nations, able and mature</a:t>
            </a:r>
          </a:p>
          <a:p>
            <a:pPr>
              <a:buFontTx/>
              <a:buNone/>
            </a:pPr>
            <a:r>
              <a:rPr lang="en-US" sz="2800" b="1" dirty="0" smtClean="0"/>
              <a:t>       enough to make proper </a:t>
            </a:r>
          </a:p>
          <a:p>
            <a:pPr>
              <a:buFontTx/>
              <a:buNone/>
            </a:pPr>
            <a:r>
              <a:rPr lang="en-US" sz="2800" b="1" dirty="0" smtClean="0"/>
              <a:t>       use of the enormous</a:t>
            </a:r>
          </a:p>
          <a:p>
            <a:pPr>
              <a:buFontTx/>
              <a:buNone/>
            </a:pPr>
            <a:r>
              <a:rPr lang="en-US" sz="2800" b="1" dirty="0" smtClean="0"/>
              <a:t>       advances of our times? </a:t>
            </a:r>
          </a:p>
          <a:p>
            <a:pPr>
              <a:buFontTx/>
              <a:buNone/>
            </a:pPr>
            <a:r>
              <a:rPr lang="en-US" sz="2800" dirty="0" smtClean="0"/>
              <a:t>   </a:t>
            </a:r>
          </a:p>
          <a:p>
            <a:pPr>
              <a:buFontTx/>
              <a:buNone/>
            </a:pPr>
            <a:r>
              <a:rPr lang="en-US" sz="2800" dirty="0"/>
              <a:t> </a:t>
            </a:r>
            <a:r>
              <a:rPr lang="en-US" sz="2800" dirty="0" smtClean="0"/>
              <a:t>  </a:t>
            </a:r>
            <a:r>
              <a:rPr lang="en-US" sz="2800" b="1" dirty="0" smtClean="0"/>
              <a:t>Or is it more accurate to ask: has not our time become </a:t>
            </a:r>
            <a:r>
              <a:rPr lang="en-US" sz="2800" b="1" dirty="0"/>
              <a:t>	</a:t>
            </a:r>
            <a:r>
              <a:rPr lang="en-US" sz="2800" b="1" dirty="0" smtClean="0"/>
              <a:t>a slave to its achievements ?             </a:t>
            </a:r>
            <a:r>
              <a:rPr lang="en-US" sz="2800" b="1" dirty="0" smtClean="0">
                <a:cs typeface="Times New Roman" pitchFamily="18" charset="0"/>
              </a:rPr>
              <a:t>JK</a:t>
            </a:r>
            <a:r>
              <a:rPr lang="en-US" sz="2800" b="1" dirty="0" smtClean="0"/>
              <a:t> </a:t>
            </a:r>
            <a:r>
              <a:rPr lang="en-US" sz="2800" b="1" dirty="0" smtClean="0">
                <a:cs typeface="Times New Roman" pitchFamily="18" charset="0"/>
              </a:rPr>
              <a:t>           </a:t>
            </a:r>
            <a:r>
              <a:rPr lang="en-US" sz="2000" b="1" dirty="0" smtClean="0">
                <a:cs typeface="Times New Roman" pitchFamily="18" charset="0"/>
              </a:rPr>
              <a:t>                                                 </a:t>
            </a:r>
            <a:endParaRPr lang="en-US" sz="2000" b="1" dirty="0">
              <a:cs typeface="Times New Roman" pitchFamily="18" charset="0"/>
            </a:endParaRPr>
          </a:p>
          <a:p>
            <a:pPr algn="r">
              <a:buFontTx/>
              <a:buNone/>
            </a:pPr>
            <a:r>
              <a:rPr lang="en-US" sz="1800" b="1" dirty="0" smtClean="0">
                <a:cs typeface="Times New Roman" pitchFamily="18" charset="0"/>
              </a:rPr>
              <a:t>-</a:t>
            </a:r>
            <a:r>
              <a:rPr lang="en-US" sz="1800" b="1" dirty="0" smtClean="0"/>
              <a:t>Pre-founding </a:t>
            </a:r>
            <a:r>
              <a:rPr lang="en-US" sz="1800" b="1" dirty="0"/>
              <a:t>Document (1912)</a:t>
            </a:r>
          </a:p>
          <a:p>
            <a:pPr>
              <a:buFontTx/>
              <a:buNone/>
            </a:pPr>
            <a:endParaRPr lang="en-US" sz="2800" dirty="0" smtClean="0"/>
          </a:p>
          <a:p>
            <a:pPr>
              <a:buFontTx/>
              <a:buNone/>
            </a:pPr>
            <a:endParaRPr lang="en-US" sz="2800" dirty="0" smtClean="0"/>
          </a:p>
        </p:txBody>
      </p:sp>
      <p:pic>
        <p:nvPicPr>
          <p:cNvPr id="44034" name="Picture 3" descr="ivf"/>
          <p:cNvPicPr>
            <a:picLocks noChangeAspect="1" noChangeArrowheads="1"/>
          </p:cNvPicPr>
          <p:nvPr/>
        </p:nvPicPr>
        <p:blipFill>
          <a:blip r:embed="rId3"/>
          <a:srcRect/>
          <a:stretch>
            <a:fillRect/>
          </a:stretch>
        </p:blipFill>
        <p:spPr bwMode="auto">
          <a:xfrm>
            <a:off x="5867400" y="1295400"/>
            <a:ext cx="30480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4035" name="Text Box 4"/>
          <p:cNvSpPr txBox="1">
            <a:spLocks noChangeArrowheads="1"/>
          </p:cNvSpPr>
          <p:nvPr/>
        </p:nvSpPr>
        <p:spPr bwMode="auto">
          <a:xfrm>
            <a:off x="6096000" y="5257800"/>
            <a:ext cx="2590800" cy="396875"/>
          </a:xfrm>
          <a:prstGeom prst="rect">
            <a:avLst/>
          </a:prstGeom>
          <a:noFill/>
          <a:ln w="9525">
            <a:noFill/>
            <a:miter lim="800000"/>
            <a:headEnd/>
            <a:tailEnd/>
          </a:ln>
        </p:spPr>
        <p:txBody>
          <a:bodyPr>
            <a:spAutoFit/>
          </a:bodyPr>
          <a:lstStyle/>
          <a:p>
            <a:pPr>
              <a:spcBef>
                <a:spcPct val="50000"/>
              </a:spcBef>
            </a:pPr>
            <a:r>
              <a:rPr lang="en-US" sz="2000" b="1" i="1" dirty="0"/>
              <a:t>In vitro</a:t>
            </a:r>
            <a:r>
              <a:rPr lang="en-US" sz="2000" b="1" dirty="0"/>
              <a:t> Fertilization</a:t>
            </a:r>
            <a:endParaRPr lang="en-US" sz="20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sldNum" sz="quarter" idx="12"/>
          </p:nvPr>
        </p:nvSpPr>
        <p:spPr/>
        <p:txBody>
          <a:bodyPr/>
          <a:lstStyle/>
          <a:p>
            <a:pPr fontAlgn="base">
              <a:spcBef>
                <a:spcPct val="0"/>
              </a:spcBef>
              <a:spcAft>
                <a:spcPct val="0"/>
              </a:spcAft>
              <a:defRPr/>
            </a:pPr>
            <a:fld id="{5239B213-C81F-4211-BEA0-891E10C2F9B5}" type="slidenum">
              <a:rPr lang="en-US" smtClean="0">
                <a:solidFill>
                  <a:schemeClr val="tx1"/>
                </a:solidFill>
                <a:cs typeface="Arial" charset="0"/>
              </a:rPr>
              <a:pPr fontAlgn="base">
                <a:spcBef>
                  <a:spcPct val="0"/>
                </a:spcBef>
                <a:spcAft>
                  <a:spcPct val="0"/>
                </a:spcAft>
                <a:defRPr/>
              </a:pPr>
              <a:t>16</a:t>
            </a:fld>
            <a:endParaRPr lang="en-US" smtClean="0">
              <a:solidFill>
                <a:schemeClr val="tx1"/>
              </a:solidFill>
              <a:cs typeface="Arial" charset="0"/>
            </a:endParaRPr>
          </a:p>
        </p:txBody>
      </p:sp>
      <p:pic>
        <p:nvPicPr>
          <p:cNvPr id="46083" name="Picture 3" descr="[my-sisters-keeper-poster.jpg]"/>
          <p:cNvPicPr>
            <a:picLocks noChangeAspect="1" noChangeArrowheads="1"/>
          </p:cNvPicPr>
          <p:nvPr/>
        </p:nvPicPr>
        <p:blipFill>
          <a:blip r:embed="rId3"/>
          <a:srcRect/>
          <a:stretch>
            <a:fillRect/>
          </a:stretch>
        </p:blipFill>
        <p:spPr bwMode="auto">
          <a:xfrm>
            <a:off x="3703638" y="1611204"/>
            <a:ext cx="3001962" cy="44437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084" name="Rectangle 4"/>
          <p:cNvSpPr>
            <a:spLocks noChangeArrowheads="1"/>
          </p:cNvSpPr>
          <p:nvPr/>
        </p:nvSpPr>
        <p:spPr bwMode="auto">
          <a:xfrm>
            <a:off x="6705600" y="1600200"/>
            <a:ext cx="2438400" cy="3539430"/>
          </a:xfrm>
          <a:prstGeom prst="rect">
            <a:avLst/>
          </a:prstGeom>
          <a:noFill/>
          <a:ln w="9525">
            <a:noFill/>
            <a:miter lim="800000"/>
            <a:headEnd/>
            <a:tailEnd/>
          </a:ln>
        </p:spPr>
        <p:txBody>
          <a:bodyPr anchor="ctr">
            <a:spAutoFit/>
          </a:bodyPr>
          <a:lstStyle/>
          <a:p>
            <a:r>
              <a:rPr lang="en-US" sz="2800" b="1" dirty="0">
                <a:latin typeface="Arial" pitchFamily="34" charset="0"/>
                <a:cs typeface="Arial" pitchFamily="34" charset="0"/>
              </a:rPr>
              <a:t>Fiction:</a:t>
            </a:r>
          </a:p>
          <a:p>
            <a:endParaRPr lang="en-US" sz="2800" b="1" dirty="0">
              <a:latin typeface="Arial" pitchFamily="34" charset="0"/>
              <a:cs typeface="Arial" pitchFamily="34" charset="0"/>
            </a:endParaRPr>
          </a:p>
          <a:p>
            <a:r>
              <a:rPr lang="en-US" sz="2800" b="1" dirty="0">
                <a:latin typeface="Arial" pitchFamily="34" charset="0"/>
                <a:cs typeface="Arial" pitchFamily="34" charset="0"/>
              </a:rPr>
              <a:t>Is it fair  </a:t>
            </a:r>
            <a:r>
              <a:rPr lang="en-US" sz="2800" b="1" dirty="0" smtClean="0">
                <a:latin typeface="Arial" pitchFamily="34" charset="0"/>
                <a:cs typeface="Arial" pitchFamily="34" charset="0"/>
              </a:rPr>
              <a:t>to conceive  </a:t>
            </a:r>
            <a:r>
              <a:rPr lang="en-US" sz="2800" b="1" dirty="0">
                <a:latin typeface="Arial" pitchFamily="34" charset="0"/>
                <a:cs typeface="Arial" pitchFamily="34" charset="0"/>
              </a:rPr>
              <a:t>a child so that  parents can save their other child?</a:t>
            </a:r>
          </a:p>
        </p:txBody>
      </p:sp>
      <p:sp>
        <p:nvSpPr>
          <p:cNvPr id="46085" name="Rectangle 5"/>
          <p:cNvSpPr>
            <a:spLocks noChangeArrowheads="1"/>
          </p:cNvSpPr>
          <p:nvPr/>
        </p:nvSpPr>
        <p:spPr bwMode="auto">
          <a:xfrm>
            <a:off x="838200" y="1630254"/>
            <a:ext cx="2971800" cy="3108543"/>
          </a:xfrm>
          <a:prstGeom prst="rect">
            <a:avLst/>
          </a:prstGeom>
          <a:noFill/>
          <a:ln w="9525">
            <a:noFill/>
            <a:miter lim="800000"/>
            <a:headEnd/>
            <a:tailEnd/>
          </a:ln>
        </p:spPr>
        <p:txBody>
          <a:bodyPr anchor="ctr">
            <a:spAutoFit/>
          </a:bodyPr>
          <a:lstStyle/>
          <a:p>
            <a:r>
              <a:rPr lang="es-PR" sz="2800" b="1" dirty="0" err="1">
                <a:latin typeface="Arial" pitchFamily="34" charset="0"/>
                <a:cs typeface="Arial" pitchFamily="34" charset="0"/>
              </a:rPr>
              <a:t>Reality</a:t>
            </a:r>
            <a:r>
              <a:rPr lang="es-PR" sz="2800" b="1" dirty="0">
                <a:latin typeface="Arial" pitchFamily="34" charset="0"/>
                <a:cs typeface="Arial" pitchFamily="34" charset="0"/>
              </a:rPr>
              <a:t>:</a:t>
            </a:r>
          </a:p>
          <a:p>
            <a:endParaRPr lang="es-PR" sz="2800" b="1" dirty="0">
              <a:latin typeface="Arial" pitchFamily="34" charset="0"/>
              <a:cs typeface="Arial" pitchFamily="34" charset="0"/>
            </a:endParaRPr>
          </a:p>
          <a:p>
            <a:pPr algn="ctr"/>
            <a:r>
              <a:rPr lang="es-PR" sz="2800" b="1" dirty="0">
                <a:latin typeface="Arial" pitchFamily="34" charset="0"/>
                <a:cs typeface="Arial" pitchFamily="34" charset="0"/>
              </a:rPr>
              <a:t>“</a:t>
            </a:r>
            <a:r>
              <a:rPr lang="es-PR" sz="2800" b="1" dirty="0" err="1">
                <a:latin typeface="Arial" pitchFamily="34" charset="0"/>
                <a:cs typeface="Arial" pitchFamily="34" charset="0"/>
              </a:rPr>
              <a:t>Saving</a:t>
            </a:r>
            <a:r>
              <a:rPr lang="es-PR" sz="2800" b="1" dirty="0">
                <a:latin typeface="Arial" pitchFamily="34" charset="0"/>
                <a:cs typeface="Arial" pitchFamily="34" charset="0"/>
              </a:rPr>
              <a:t> Henry: </a:t>
            </a:r>
            <a:endParaRPr lang="es-PR" sz="2800" b="1" dirty="0" smtClean="0">
              <a:latin typeface="Arial" pitchFamily="34" charset="0"/>
              <a:cs typeface="Arial" pitchFamily="34" charset="0"/>
            </a:endParaRPr>
          </a:p>
          <a:p>
            <a:pPr algn="ctr"/>
            <a:r>
              <a:rPr lang="es-PR" sz="2800" b="1" dirty="0" smtClean="0">
                <a:latin typeface="Arial" pitchFamily="34" charset="0"/>
                <a:cs typeface="Arial" pitchFamily="34" charset="0"/>
              </a:rPr>
              <a:t>A </a:t>
            </a:r>
            <a:r>
              <a:rPr lang="es-PR" sz="2800" b="1" dirty="0" err="1">
                <a:latin typeface="Arial" pitchFamily="34" charset="0"/>
                <a:cs typeface="Arial" pitchFamily="34" charset="0"/>
              </a:rPr>
              <a:t>Mother’s</a:t>
            </a:r>
            <a:r>
              <a:rPr lang="es-PR" sz="2800" b="1" dirty="0">
                <a:latin typeface="Arial" pitchFamily="34" charset="0"/>
                <a:cs typeface="Arial" pitchFamily="34" charset="0"/>
              </a:rPr>
              <a:t> </a:t>
            </a:r>
            <a:r>
              <a:rPr lang="es-PR" sz="2800" b="1" dirty="0" err="1">
                <a:latin typeface="Arial" pitchFamily="34" charset="0"/>
                <a:cs typeface="Arial" pitchFamily="34" charset="0"/>
              </a:rPr>
              <a:t>Journey</a:t>
            </a:r>
            <a:r>
              <a:rPr lang="es-PR" sz="2800" b="1" dirty="0">
                <a:latin typeface="Arial" pitchFamily="34" charset="0"/>
                <a:cs typeface="Arial" pitchFamily="34" charset="0"/>
              </a:rPr>
              <a:t>” </a:t>
            </a:r>
          </a:p>
          <a:p>
            <a:endParaRPr lang="es-PR" sz="2800" b="1" dirty="0">
              <a:latin typeface="Arial" pitchFamily="34" charset="0"/>
              <a:cs typeface="Arial" pitchFamily="34" charset="0"/>
            </a:endParaRPr>
          </a:p>
          <a:p>
            <a:r>
              <a:rPr lang="es-PR" sz="2800" dirty="0">
                <a:latin typeface="Arial" pitchFamily="34" charset="0"/>
                <a:cs typeface="Arial" pitchFamily="34" charset="0"/>
              </a:rPr>
              <a:t>  </a:t>
            </a:r>
            <a:r>
              <a:rPr lang="es-PR" sz="2400" b="1" dirty="0" smtClean="0">
                <a:latin typeface="Arial" pitchFamily="34" charset="0"/>
                <a:cs typeface="Arial" pitchFamily="34" charset="0"/>
              </a:rPr>
              <a:t>Lauren </a:t>
            </a:r>
            <a:r>
              <a:rPr lang="es-PR" sz="2400" b="1" dirty="0" err="1">
                <a:latin typeface="Arial" pitchFamily="34" charset="0"/>
                <a:cs typeface="Arial" pitchFamily="34" charset="0"/>
              </a:rPr>
              <a:t>Strogin</a:t>
            </a:r>
            <a:endParaRPr lang="es-PR" sz="2400" b="1" dirty="0">
              <a:latin typeface="Arial" pitchFamily="34" charset="0"/>
              <a:cs typeface="Arial" pitchFamily="34" charset="0"/>
            </a:endParaRPr>
          </a:p>
        </p:txBody>
      </p:sp>
      <p:sp>
        <p:nvSpPr>
          <p:cNvPr id="7" name="Rectangle 2"/>
          <p:cNvSpPr>
            <a:spLocks noGrp="1" noChangeArrowheads="1"/>
          </p:cNvSpPr>
          <p:nvPr>
            <p:ph type="title"/>
          </p:nvPr>
        </p:nvSpPr>
        <p:spPr>
          <a:xfrm>
            <a:off x="914400" y="304800"/>
            <a:ext cx="8229600" cy="609600"/>
          </a:xfrm>
        </p:spPr>
        <p:txBody>
          <a:bodyPr/>
          <a:lstStyle/>
          <a:p>
            <a:pPr algn="ctr"/>
            <a:r>
              <a:rPr lang="en-US" dirty="0" smtClean="0"/>
              <a:t>Fiction or Reality ?</a:t>
            </a:r>
            <a:endParaRPr lang="es-P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362075"/>
          </a:xfrm>
        </p:spPr>
        <p:txBody>
          <a:bodyPr/>
          <a:lstStyle/>
          <a:p>
            <a:pPr algn="ctr"/>
            <a:r>
              <a:rPr lang="en-US" dirty="0" smtClean="0"/>
              <a:t>New challenges, </a:t>
            </a:r>
            <a:br>
              <a:rPr lang="en-US" dirty="0" smtClean="0"/>
            </a:br>
            <a:r>
              <a:rPr lang="en-US" dirty="0" smtClean="0"/>
              <a:t>new dilemmas</a:t>
            </a:r>
            <a:endParaRPr lang="es-PR" dirty="0"/>
          </a:p>
        </p:txBody>
      </p:sp>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17</a:t>
            </a:fld>
            <a:endParaRPr lang="en-US"/>
          </a:p>
        </p:txBody>
      </p:sp>
      <p:sp>
        <p:nvSpPr>
          <p:cNvPr id="8" name="Rectangle 7"/>
          <p:cNvSpPr/>
          <p:nvPr/>
        </p:nvSpPr>
        <p:spPr>
          <a:xfrm>
            <a:off x="838200" y="1600200"/>
            <a:ext cx="8153400" cy="5139869"/>
          </a:xfrm>
          <a:prstGeom prst="rect">
            <a:avLst/>
          </a:prstGeom>
        </p:spPr>
        <p:txBody>
          <a:bodyPr wrap="square">
            <a:spAutoFit/>
          </a:bodyPr>
          <a:lstStyle/>
          <a:p>
            <a:r>
              <a:rPr lang="en-US" sz="2800" dirty="0"/>
              <a:t>• </a:t>
            </a:r>
            <a:r>
              <a:rPr lang="en-US" sz="2800" dirty="0" smtClean="0"/>
              <a:t> Creation of the Embryo </a:t>
            </a:r>
            <a:r>
              <a:rPr lang="en-US" sz="2800" dirty="0"/>
              <a:t>Adoption </a:t>
            </a:r>
            <a:r>
              <a:rPr lang="en-US" sz="2800" dirty="0" smtClean="0"/>
              <a:t>Programs  </a:t>
            </a:r>
          </a:p>
          <a:p>
            <a:endParaRPr lang="en-US" sz="2800" dirty="0"/>
          </a:p>
          <a:p>
            <a:r>
              <a:rPr lang="en-US" sz="2800" dirty="0" smtClean="0"/>
              <a:t>•   Embryo </a:t>
            </a:r>
            <a:r>
              <a:rPr lang="en-US" sz="2800" dirty="0"/>
              <a:t>Adoption was initiated in 2004 to give frozen embryos </a:t>
            </a:r>
            <a:r>
              <a:rPr lang="en-US" sz="2800" dirty="0" smtClean="0"/>
              <a:t> produced by IVF the </a:t>
            </a:r>
            <a:r>
              <a:rPr lang="en-US" sz="2800" dirty="0"/>
              <a:t>opportunity to </a:t>
            </a:r>
            <a:r>
              <a:rPr lang="en-US" sz="2800" dirty="0" smtClean="0"/>
              <a:t>live </a:t>
            </a:r>
          </a:p>
          <a:p>
            <a:endParaRPr lang="en-US" sz="2800" dirty="0"/>
          </a:p>
          <a:p>
            <a:pPr marL="457200" indent="-457200">
              <a:buFont typeface="Arial" pitchFamily="34" charset="0"/>
              <a:buChar char="•"/>
            </a:pPr>
            <a:r>
              <a:rPr lang="en-US" sz="2800" dirty="0" smtClean="0"/>
              <a:t>From </a:t>
            </a:r>
            <a:r>
              <a:rPr lang="en-US" sz="2800" dirty="0"/>
              <a:t>January 2004 until April 2012, 1,820 transfers have been performed, giving place to </a:t>
            </a:r>
          </a:p>
          <a:p>
            <a:r>
              <a:rPr lang="en-US" sz="2800" dirty="0"/>
              <a:t>	700 pregnancies and</a:t>
            </a:r>
          </a:p>
          <a:p>
            <a:r>
              <a:rPr lang="en-US" sz="2800" dirty="0"/>
              <a:t>	 550 born children, </a:t>
            </a:r>
          </a:p>
          <a:p>
            <a:r>
              <a:rPr lang="en-US" sz="2800" dirty="0"/>
              <a:t>	104 other babies who are on their way</a:t>
            </a:r>
          </a:p>
          <a:p>
            <a:pPr algn="r"/>
            <a:r>
              <a:rPr lang="en-US" sz="2000" dirty="0" smtClean="0"/>
              <a:t>April </a:t>
            </a:r>
            <a:r>
              <a:rPr lang="en-US" sz="2000" dirty="0"/>
              <a:t>30th </a:t>
            </a:r>
            <a:r>
              <a:rPr lang="en-US" sz="2000" dirty="0" smtClean="0"/>
              <a:t>2012</a:t>
            </a:r>
            <a:endParaRPr lang="es-PR" sz="2800" dirty="0"/>
          </a:p>
        </p:txBody>
      </p:sp>
    </p:spTree>
    <p:extLst>
      <p:ext uri="{BB962C8B-B14F-4D97-AF65-F5344CB8AC3E}">
        <p14:creationId xmlns:p14="http://schemas.microsoft.com/office/powerpoint/2010/main" val="763007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18</a:t>
            </a:fld>
            <a:endParaRPr lang="en-US"/>
          </a:p>
        </p:txBody>
      </p:sp>
      <p:sp>
        <p:nvSpPr>
          <p:cNvPr id="7" name="Rectangle 2"/>
          <p:cNvSpPr>
            <a:spLocks noChangeArrowheads="1"/>
          </p:cNvSpPr>
          <p:nvPr/>
        </p:nvSpPr>
        <p:spPr bwMode="auto">
          <a:xfrm>
            <a:off x="0" y="0"/>
            <a:ext cx="342741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R" sz="1800" b="0" i="0" u="none" strike="noStrike" cap="none" normalizeH="0" baseline="0" smtClean="0">
                <a:ln>
                  <a:noFill/>
                </a:ln>
                <a:solidFill>
                  <a:srgbClr val="222222"/>
                </a:solidFill>
                <a:effectLst/>
                <a:latin typeface="Arial" pitchFamily="34" charset="0"/>
                <a:cs typeface="Arial" pitchFamily="34" charset="0"/>
              </a:rPr>
              <a:t/>
            </a:r>
            <a:br>
              <a:rPr kumimoji="0" lang="es-PR" sz="1800" b="0" i="0" u="none" strike="noStrike" cap="none" normalizeH="0" baseline="0" smtClean="0">
                <a:ln>
                  <a:noFill/>
                </a:ln>
                <a:solidFill>
                  <a:srgbClr val="222222"/>
                </a:solidFill>
                <a:effectLst/>
                <a:latin typeface="Arial" pitchFamily="34" charset="0"/>
                <a:cs typeface="Arial" pitchFamily="34" charset="0"/>
              </a:rPr>
            </a:br>
            <a:endParaRPr kumimoji="0" lang="es-PR" sz="18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R"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6" name="Picture 4" descr="blgalus40.jpg (641×5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3196"/>
            <a:ext cx="3878317" cy="4048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p:cNvSpPr/>
          <p:nvPr/>
        </p:nvSpPr>
        <p:spPr>
          <a:xfrm>
            <a:off x="4868917" y="1911727"/>
            <a:ext cx="4275083" cy="4031873"/>
          </a:xfrm>
          <a:prstGeom prst="rect">
            <a:avLst/>
          </a:prstGeom>
        </p:spPr>
        <p:txBody>
          <a:bodyPr wrap="square">
            <a:spAutoFit/>
          </a:bodyPr>
          <a:lstStyle/>
          <a:p>
            <a:pPr lvl="0" eaLnBrk="0" hangingPunct="0"/>
            <a:r>
              <a:rPr lang="es-PR" sz="3200" b="1" dirty="0" err="1" smtClean="0">
                <a:latin typeface="Arial" pitchFamily="34" charset="0"/>
                <a:cs typeface="Arial" pitchFamily="34" charset="0"/>
              </a:rPr>
              <a:t>Women</a:t>
            </a:r>
            <a:r>
              <a:rPr lang="es-PR" sz="3200" b="1" dirty="0" smtClean="0">
                <a:latin typeface="Arial" pitchFamily="34" charset="0"/>
                <a:cs typeface="Arial" pitchFamily="34" charset="0"/>
              </a:rPr>
              <a:t> </a:t>
            </a:r>
            <a:r>
              <a:rPr lang="es-PR" sz="3200" b="1" dirty="0" err="1">
                <a:latin typeface="Arial" pitchFamily="34" charset="0"/>
                <a:cs typeface="Arial" pitchFamily="34" charset="0"/>
              </a:rPr>
              <a:t>who</a:t>
            </a:r>
            <a:r>
              <a:rPr lang="es-PR" sz="3200" b="1" dirty="0">
                <a:latin typeface="Arial" pitchFamily="34" charset="0"/>
                <a:cs typeface="Arial" pitchFamily="34" charset="0"/>
              </a:rPr>
              <a:t> are </a:t>
            </a:r>
            <a:r>
              <a:rPr lang="es-PR" sz="3200" b="1" dirty="0" err="1">
                <a:latin typeface="Arial" pitchFamily="34" charset="0"/>
                <a:cs typeface="Arial" pitchFamily="34" charset="0"/>
              </a:rPr>
              <a:t>pregnant</a:t>
            </a:r>
            <a:r>
              <a:rPr lang="es-PR" sz="3200" b="1" dirty="0">
                <a:latin typeface="Arial" pitchFamily="34" charset="0"/>
                <a:cs typeface="Arial" pitchFamily="34" charset="0"/>
              </a:rPr>
              <a:t> </a:t>
            </a:r>
            <a:r>
              <a:rPr lang="es-PR" sz="3200" b="1" dirty="0" err="1" smtClean="0">
                <a:latin typeface="Arial" pitchFamily="34" charset="0"/>
                <a:cs typeface="Arial" pitchFamily="34" charset="0"/>
              </a:rPr>
              <a:t>with</a:t>
            </a:r>
            <a:r>
              <a:rPr lang="es-PR" sz="3200" b="1" dirty="0">
                <a:latin typeface="Arial" pitchFamily="34" charset="0"/>
                <a:cs typeface="Arial" pitchFamily="34" charset="0"/>
              </a:rPr>
              <a:t> </a:t>
            </a:r>
            <a:r>
              <a:rPr lang="es-PR" sz="3200" b="1" dirty="0" err="1">
                <a:latin typeface="Arial" pitchFamily="34" charset="0"/>
                <a:cs typeface="Arial" pitchFamily="34" charset="0"/>
              </a:rPr>
              <a:t>twins</a:t>
            </a:r>
            <a:r>
              <a:rPr lang="es-PR" sz="3200" b="1" dirty="0">
                <a:latin typeface="Arial" pitchFamily="34" charset="0"/>
                <a:cs typeface="Arial" pitchFamily="34" charset="0"/>
              </a:rPr>
              <a:t> </a:t>
            </a:r>
            <a:endParaRPr lang="es-PR" sz="3200" b="1" dirty="0" smtClean="0">
              <a:latin typeface="Arial" pitchFamily="34" charset="0"/>
              <a:cs typeface="Arial" pitchFamily="34" charset="0"/>
            </a:endParaRPr>
          </a:p>
          <a:p>
            <a:pPr lvl="0" eaLnBrk="0" hangingPunct="0"/>
            <a:r>
              <a:rPr lang="es-PR" sz="3200" b="1" dirty="0" smtClean="0">
                <a:latin typeface="Arial" pitchFamily="34" charset="0"/>
                <a:cs typeface="Arial" pitchFamily="34" charset="0"/>
              </a:rPr>
              <a:t>and </a:t>
            </a:r>
            <a:r>
              <a:rPr lang="es-PR" sz="3200" b="1" dirty="0" err="1">
                <a:latin typeface="Arial" pitchFamily="34" charset="0"/>
                <a:cs typeface="Arial" pitchFamily="34" charset="0"/>
              </a:rPr>
              <a:t>only</a:t>
            </a:r>
            <a:r>
              <a:rPr lang="es-PR" sz="3200" b="1" dirty="0">
                <a:latin typeface="Arial" pitchFamily="34" charset="0"/>
                <a:cs typeface="Arial" pitchFamily="34" charset="0"/>
              </a:rPr>
              <a:t> </a:t>
            </a:r>
            <a:r>
              <a:rPr lang="es-PR" sz="3200" b="1" dirty="0" err="1" smtClean="0">
                <a:latin typeface="Arial" pitchFamily="34" charset="0"/>
                <a:cs typeface="Arial" pitchFamily="34" charset="0"/>
              </a:rPr>
              <a:t>want</a:t>
            </a:r>
            <a:r>
              <a:rPr lang="es-PR" sz="3200" b="1" dirty="0" smtClean="0">
                <a:latin typeface="Arial" pitchFamily="34" charset="0"/>
                <a:cs typeface="Arial" pitchFamily="34" charset="0"/>
              </a:rPr>
              <a:t> </a:t>
            </a:r>
            <a:r>
              <a:rPr lang="es-PR" sz="3200" b="1" dirty="0" err="1" smtClean="0">
                <a:latin typeface="Arial" pitchFamily="34" charset="0"/>
                <a:cs typeface="Arial" pitchFamily="34" charset="0"/>
              </a:rPr>
              <a:t>one</a:t>
            </a:r>
            <a:r>
              <a:rPr lang="es-PR" sz="3200" b="1" dirty="0" smtClean="0">
                <a:latin typeface="Arial" pitchFamily="34" charset="0"/>
                <a:cs typeface="Arial" pitchFamily="34" charset="0"/>
              </a:rPr>
              <a:t> </a:t>
            </a:r>
            <a:r>
              <a:rPr lang="es-PR" sz="3200" b="1" dirty="0" err="1">
                <a:latin typeface="Arial" pitchFamily="34" charset="0"/>
                <a:cs typeface="Arial" pitchFamily="34" charset="0"/>
              </a:rPr>
              <a:t>baby</a:t>
            </a:r>
            <a:r>
              <a:rPr lang="es-PR" sz="3200" b="1" dirty="0">
                <a:latin typeface="Arial" pitchFamily="34" charset="0"/>
                <a:cs typeface="Arial" pitchFamily="34" charset="0"/>
              </a:rPr>
              <a:t> are </a:t>
            </a:r>
            <a:r>
              <a:rPr lang="es-PR" sz="3200" b="1" dirty="0" err="1">
                <a:latin typeface="Arial" pitchFamily="34" charset="0"/>
                <a:cs typeface="Arial" pitchFamily="34" charset="0"/>
              </a:rPr>
              <a:t>seeking</a:t>
            </a:r>
            <a:r>
              <a:rPr lang="es-PR" sz="3200" b="1" dirty="0">
                <a:latin typeface="Arial" pitchFamily="34" charset="0"/>
                <a:cs typeface="Arial" pitchFamily="34" charset="0"/>
              </a:rPr>
              <a:t> </a:t>
            </a:r>
            <a:r>
              <a:rPr lang="es-PR" sz="3200" b="1" dirty="0" err="1">
                <a:latin typeface="Arial" pitchFamily="34" charset="0"/>
                <a:cs typeface="Arial" pitchFamily="34" charset="0"/>
              </a:rPr>
              <a:t>out</a:t>
            </a:r>
            <a:r>
              <a:rPr lang="es-PR" sz="3200" b="1" dirty="0">
                <a:latin typeface="Arial" pitchFamily="34" charset="0"/>
                <a:cs typeface="Arial" pitchFamily="34" charset="0"/>
              </a:rPr>
              <a:t> </a:t>
            </a:r>
            <a:r>
              <a:rPr lang="es-PR" sz="3200" b="1" dirty="0" err="1">
                <a:latin typeface="Arial" pitchFamily="34" charset="0"/>
                <a:cs typeface="Arial" pitchFamily="34" charset="0"/>
              </a:rPr>
              <a:t>the</a:t>
            </a:r>
            <a:r>
              <a:rPr lang="es-PR" sz="3200" b="1" dirty="0">
                <a:latin typeface="Arial" pitchFamily="34" charset="0"/>
                <a:cs typeface="Arial" pitchFamily="34" charset="0"/>
              </a:rPr>
              <a:t> </a:t>
            </a:r>
            <a:r>
              <a:rPr lang="es-PR" sz="3200" b="1" dirty="0" err="1" smtClean="0">
                <a:latin typeface="Arial" pitchFamily="34" charset="0"/>
                <a:cs typeface="Arial" pitchFamily="34" charset="0"/>
              </a:rPr>
              <a:t>procedure</a:t>
            </a:r>
            <a:r>
              <a:rPr lang="es-PR" sz="3200" b="1" dirty="0" smtClean="0">
                <a:latin typeface="Arial" pitchFamily="34" charset="0"/>
                <a:cs typeface="Arial" pitchFamily="34" charset="0"/>
              </a:rPr>
              <a:t>...</a:t>
            </a:r>
            <a:r>
              <a:rPr lang="es-PR" sz="3200" b="1" dirty="0" err="1" smtClean="0">
                <a:latin typeface="Arial" pitchFamily="34" charset="0"/>
                <a:cs typeface="Arial" pitchFamily="34" charset="0"/>
              </a:rPr>
              <a:t>twin</a:t>
            </a:r>
            <a:r>
              <a:rPr lang="es-PR" sz="3200" b="1" dirty="0" smtClean="0">
                <a:latin typeface="Arial" pitchFamily="34" charset="0"/>
                <a:cs typeface="Arial" pitchFamily="34" charset="0"/>
              </a:rPr>
              <a:t> </a:t>
            </a:r>
            <a:r>
              <a:rPr lang="es-PR" sz="3200" b="1" dirty="0" err="1" smtClean="0">
                <a:latin typeface="Arial" pitchFamily="34" charset="0"/>
                <a:cs typeface="Arial" pitchFamily="34" charset="0"/>
              </a:rPr>
              <a:t>reduction</a:t>
            </a:r>
            <a:r>
              <a:rPr lang="es-PR" sz="3200" b="1" dirty="0" smtClean="0">
                <a:latin typeface="Arial" pitchFamily="34" charset="0"/>
                <a:cs typeface="Arial" pitchFamily="34" charset="0"/>
              </a:rPr>
              <a:t>.</a:t>
            </a:r>
          </a:p>
          <a:p>
            <a:pPr lvl="0" eaLnBrk="0" hangingPunct="0"/>
            <a:endParaRPr lang="en-US" sz="3200" dirty="0">
              <a:solidFill>
                <a:schemeClr val="accent2">
                  <a:lumMod val="40000"/>
                  <a:lumOff val="60000"/>
                </a:schemeClr>
              </a:solidFill>
              <a:latin typeface="Arial" pitchFamily="34" charset="0"/>
              <a:cs typeface="Arial" pitchFamily="34" charset="0"/>
            </a:endParaRPr>
          </a:p>
          <a:p>
            <a:pPr lvl="0" algn="r" eaLnBrk="0" hangingPunct="0"/>
            <a:r>
              <a:rPr lang="es-PR" sz="3200" b="1" dirty="0" err="1" smtClean="0">
                <a:solidFill>
                  <a:schemeClr val="accent2">
                    <a:lumMod val="40000"/>
                    <a:lumOff val="60000"/>
                  </a:schemeClr>
                </a:solidFill>
                <a:latin typeface="Arial" pitchFamily="34" charset="0"/>
                <a:cs typeface="Arial" pitchFamily="34" charset="0"/>
              </a:rPr>
              <a:t>Aug</a:t>
            </a:r>
            <a:r>
              <a:rPr lang="es-PR" sz="3200" b="1" dirty="0" smtClean="0">
                <a:solidFill>
                  <a:schemeClr val="accent2">
                    <a:lumMod val="40000"/>
                    <a:lumOff val="60000"/>
                  </a:schemeClr>
                </a:solidFill>
                <a:latin typeface="Arial" pitchFamily="34" charset="0"/>
                <a:cs typeface="Arial" pitchFamily="34" charset="0"/>
              </a:rPr>
              <a:t> </a:t>
            </a:r>
            <a:r>
              <a:rPr lang="es-PR" sz="3200" b="1" dirty="0">
                <a:solidFill>
                  <a:schemeClr val="accent2">
                    <a:lumMod val="40000"/>
                    <a:lumOff val="60000"/>
                  </a:schemeClr>
                </a:solidFill>
                <a:latin typeface="Arial" pitchFamily="34" charset="0"/>
                <a:cs typeface="Arial" pitchFamily="34" charset="0"/>
              </a:rPr>
              <a:t>2011 </a:t>
            </a:r>
          </a:p>
        </p:txBody>
      </p:sp>
      <p:sp>
        <p:nvSpPr>
          <p:cNvPr id="8" name="Rectangle 2"/>
          <p:cNvSpPr>
            <a:spLocks noGrp="1" noChangeArrowheads="1"/>
          </p:cNvSpPr>
          <p:nvPr>
            <p:ph type="title"/>
          </p:nvPr>
        </p:nvSpPr>
        <p:spPr>
          <a:xfrm>
            <a:off x="969579" y="457200"/>
            <a:ext cx="8229600" cy="609600"/>
          </a:xfrm>
        </p:spPr>
        <p:txBody>
          <a:bodyPr/>
          <a:lstStyle/>
          <a:p>
            <a:r>
              <a:rPr lang="en-US" dirty="0" smtClean="0"/>
              <a:t>WHEN IVF GOES WRONG… </a:t>
            </a:r>
            <a:endParaRPr lang="es-PR" dirty="0" smtClean="0"/>
          </a:p>
        </p:txBody>
      </p:sp>
    </p:spTree>
    <p:extLst>
      <p:ext uri="{BB962C8B-B14F-4D97-AF65-F5344CB8AC3E}">
        <p14:creationId xmlns:p14="http://schemas.microsoft.com/office/powerpoint/2010/main" val="2846232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19</a:t>
            </a:fld>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01762"/>
            <a:ext cx="6781800" cy="99520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304800"/>
            <a:ext cx="7848600" cy="978729"/>
          </a:xfrm>
          <a:prstGeom prst="rect">
            <a:avLst/>
          </a:prstGeom>
        </p:spPr>
        <p:txBody>
          <a:bodyPr wrap="square">
            <a:spAutoFit/>
          </a:bodyPr>
          <a:lstStyle/>
          <a:p>
            <a:pPr>
              <a:lnSpc>
                <a:spcPct val="90000"/>
              </a:lnSpc>
            </a:pPr>
            <a:r>
              <a:rPr lang="en-US" sz="3200" b="1" dirty="0"/>
              <a:t>Reprogramming the Cell-Induced pluripotent stem cells (</a:t>
            </a:r>
            <a:r>
              <a:rPr lang="en-US" sz="3200" b="1" dirty="0" err="1"/>
              <a:t>iPSCs</a:t>
            </a:r>
            <a:r>
              <a:rPr lang="en-US" sz="3200" b="1" dirty="0"/>
              <a:t>)</a:t>
            </a:r>
            <a:r>
              <a:rPr lang="en-US" b="1" dirty="0"/>
              <a:t> </a:t>
            </a:r>
          </a:p>
        </p:txBody>
      </p:sp>
    </p:spTree>
    <p:extLst>
      <p:ext uri="{BB962C8B-B14F-4D97-AF65-F5344CB8AC3E}">
        <p14:creationId xmlns:p14="http://schemas.microsoft.com/office/powerpoint/2010/main" val="3416997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52400"/>
            <a:ext cx="3048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1066800" y="2819400"/>
            <a:ext cx="7772400" cy="1362075"/>
          </a:xfrm>
        </p:spPr>
        <p:txBody>
          <a:bodyPr/>
          <a:lstStyle/>
          <a:p>
            <a:pPr algn="ctr" rtl="0" fontAlgn="base"/>
            <a:r>
              <a:rPr lang="en-US" sz="3200" b="1" kern="1200" dirty="0" smtClean="0">
                <a:solidFill>
                  <a:srgbClr val="FFFFCC"/>
                </a:solidFill>
                <a:effectLst/>
                <a:latin typeface="Arial"/>
                <a:ea typeface="+mn-ea"/>
                <a:cs typeface="Arial"/>
              </a:rPr>
              <a:t>"Two things fill the mind </a:t>
            </a:r>
            <a:endParaRPr lang="es-PR" dirty="0" smtClean="0">
              <a:effectLst/>
            </a:endParaRPr>
          </a:p>
          <a:p>
            <a:pPr algn="ctr" rtl="0" fontAlgn="base"/>
            <a:r>
              <a:rPr lang="en-US" sz="3200" b="1" kern="1200" dirty="0" smtClean="0">
                <a:solidFill>
                  <a:srgbClr val="FFFFCC"/>
                </a:solidFill>
                <a:effectLst/>
                <a:latin typeface="Arial"/>
                <a:ea typeface="+mn-ea"/>
                <a:cs typeface="Arial"/>
              </a:rPr>
              <a:t>with ever new and increasing admiration and awe, </a:t>
            </a:r>
            <a:endParaRPr lang="es-PR" dirty="0" smtClean="0">
              <a:effectLst/>
            </a:endParaRPr>
          </a:p>
          <a:p>
            <a:pPr algn="ctr" rtl="0" fontAlgn="base"/>
            <a:r>
              <a:rPr lang="en-US" sz="3200" b="1" kern="1200" dirty="0" smtClean="0">
                <a:solidFill>
                  <a:srgbClr val="FFFFCC"/>
                </a:solidFill>
                <a:effectLst/>
                <a:latin typeface="Arial"/>
                <a:ea typeface="+mn-ea"/>
                <a:cs typeface="Arial"/>
              </a:rPr>
              <a:t>the more often and steadily we reflect upon them: </a:t>
            </a:r>
            <a:endParaRPr lang="es-PR" dirty="0" smtClean="0">
              <a:effectLst/>
            </a:endParaRPr>
          </a:p>
          <a:p>
            <a:pPr algn="ctr" rtl="0" fontAlgn="base"/>
            <a:r>
              <a:rPr lang="en-US" sz="3200" b="1" kern="1200" dirty="0" smtClean="0">
                <a:solidFill>
                  <a:srgbClr val="FFFFCC"/>
                </a:solidFill>
                <a:effectLst/>
                <a:latin typeface="Arial"/>
                <a:ea typeface="+mn-ea"/>
                <a:cs typeface="Arial"/>
              </a:rPr>
              <a:t>The starry heavens above me, </a:t>
            </a:r>
            <a:endParaRPr lang="es-PR" dirty="0" smtClean="0">
              <a:effectLst/>
            </a:endParaRPr>
          </a:p>
          <a:p>
            <a:pPr algn="ctr" rtl="0" fontAlgn="base"/>
            <a:r>
              <a:rPr lang="en-US" sz="3200" b="1" kern="1200" dirty="0" smtClean="0">
                <a:solidFill>
                  <a:srgbClr val="FFFFCC"/>
                </a:solidFill>
                <a:effectLst/>
                <a:latin typeface="Arial"/>
                <a:ea typeface="+mn-ea"/>
                <a:cs typeface="Arial"/>
              </a:rPr>
              <a:t>and the moral law within me”. </a:t>
            </a:r>
            <a:endParaRPr lang="es-PR" dirty="0" smtClean="0">
              <a:effectLst/>
            </a:endParaRPr>
          </a:p>
          <a:p>
            <a:endParaRPr lang="es-PR" dirty="0"/>
          </a:p>
        </p:txBody>
      </p:sp>
      <p:sp>
        <p:nvSpPr>
          <p:cNvPr id="8" name="Rectangle 7"/>
          <p:cNvSpPr/>
          <p:nvPr/>
        </p:nvSpPr>
        <p:spPr>
          <a:xfrm>
            <a:off x="1905000" y="6381690"/>
            <a:ext cx="7010400" cy="400110"/>
          </a:xfrm>
          <a:prstGeom prst="rect">
            <a:avLst/>
          </a:prstGeom>
        </p:spPr>
        <p:txBody>
          <a:bodyPr wrap="square">
            <a:spAutoFit/>
          </a:bodyPr>
          <a:lstStyle/>
          <a:p>
            <a:pPr algn="r"/>
            <a:r>
              <a:rPr lang="en-US" sz="2000" b="1" dirty="0" smtClean="0"/>
              <a:t>Immanuel </a:t>
            </a:r>
            <a:r>
              <a:rPr lang="en-US" sz="2000" b="1" dirty="0"/>
              <a:t>Kant</a:t>
            </a:r>
            <a:endParaRPr lang="es-PR" sz="2000" b="1" dirty="0"/>
          </a:p>
        </p:txBody>
      </p:sp>
    </p:spTree>
    <p:extLst>
      <p:ext uri="{BB962C8B-B14F-4D97-AF65-F5344CB8AC3E}">
        <p14:creationId xmlns:p14="http://schemas.microsoft.com/office/powerpoint/2010/main" val="243428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20</a:t>
            </a:fld>
            <a:endParaRPr lang="en-US"/>
          </a:p>
        </p:txBody>
      </p:sp>
      <p:sp>
        <p:nvSpPr>
          <p:cNvPr id="6" name="Rectangle 5"/>
          <p:cNvSpPr/>
          <p:nvPr/>
        </p:nvSpPr>
        <p:spPr>
          <a:xfrm>
            <a:off x="1066800" y="4267200"/>
            <a:ext cx="8077200" cy="2246769"/>
          </a:xfrm>
          <a:prstGeom prst="rect">
            <a:avLst/>
          </a:prstGeom>
        </p:spPr>
        <p:txBody>
          <a:bodyPr wrap="square">
            <a:spAutoFit/>
          </a:bodyPr>
          <a:lstStyle/>
          <a:p>
            <a:pPr marL="457200" indent="-457200">
              <a:buFont typeface="Arial" pitchFamily="34" charset="0"/>
              <a:buChar char="•"/>
            </a:pPr>
            <a:r>
              <a:rPr lang="en-US" sz="2800" dirty="0"/>
              <a:t>genetically optimizing a sperm and </a:t>
            </a:r>
            <a:r>
              <a:rPr lang="en-US" sz="2800" dirty="0" smtClean="0"/>
              <a:t>egg</a:t>
            </a:r>
          </a:p>
          <a:p>
            <a:pPr marL="457200" indent="-457200">
              <a:buFont typeface="Arial" pitchFamily="34" charset="0"/>
              <a:buChar char="•"/>
            </a:pPr>
            <a:r>
              <a:rPr lang="en-US" sz="2800" dirty="0"/>
              <a:t>choosing the gender of the </a:t>
            </a:r>
            <a:r>
              <a:rPr lang="en-US" sz="2800" dirty="0" smtClean="0"/>
              <a:t>baby</a:t>
            </a:r>
          </a:p>
          <a:p>
            <a:pPr marL="457200" indent="-457200">
              <a:buFont typeface="Arial" pitchFamily="34" charset="0"/>
              <a:buChar char="•"/>
            </a:pPr>
            <a:r>
              <a:rPr lang="es-PR" sz="2800" dirty="0" err="1" smtClean="0"/>
              <a:t>screening</a:t>
            </a:r>
            <a:r>
              <a:rPr lang="es-PR" sz="2800" dirty="0" smtClean="0"/>
              <a:t> </a:t>
            </a:r>
            <a:r>
              <a:rPr lang="es-PR" sz="2800" dirty="0" err="1"/>
              <a:t>out</a:t>
            </a:r>
            <a:r>
              <a:rPr lang="es-PR" sz="2800" dirty="0"/>
              <a:t> </a:t>
            </a:r>
            <a:r>
              <a:rPr lang="es-PR" sz="2800" dirty="0" err="1"/>
              <a:t>debilitating</a:t>
            </a:r>
            <a:r>
              <a:rPr lang="es-PR" sz="2800" dirty="0"/>
              <a:t> </a:t>
            </a:r>
            <a:r>
              <a:rPr lang="es-PR" sz="2800" dirty="0" err="1" smtClean="0"/>
              <a:t>diseases</a:t>
            </a:r>
            <a:endParaRPr lang="es-PR" sz="2800" dirty="0" smtClean="0"/>
          </a:p>
          <a:p>
            <a:pPr marL="914400" lvl="1" indent="-457200">
              <a:buFont typeface="Arial" pitchFamily="34" charset="0"/>
              <a:buChar char="•"/>
            </a:pPr>
            <a:r>
              <a:rPr lang="en-US" sz="2800" b="1" dirty="0"/>
              <a:t>Oregon scientists make embryos with 2 women, 1 </a:t>
            </a:r>
            <a:r>
              <a:rPr lang="en-US" sz="2800" b="1" dirty="0" smtClean="0"/>
              <a:t>man- </a:t>
            </a:r>
            <a:r>
              <a:rPr lang="es-PR" sz="2800" b="1" dirty="0" smtClean="0">
                <a:latin typeface="Times New Roman" pitchFamily="18" charset="0"/>
                <a:cs typeface="Times New Roman" pitchFamily="18" charset="0"/>
              </a:rPr>
              <a:t>Oct </a:t>
            </a:r>
            <a:r>
              <a:rPr lang="es-PR" sz="2800" b="1" dirty="0">
                <a:latin typeface="Times New Roman" pitchFamily="18" charset="0"/>
                <a:cs typeface="Times New Roman" pitchFamily="18" charset="0"/>
              </a:rPr>
              <a:t>24, 2012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752600"/>
            <a:ext cx="4241800" cy="2388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Arrow Connector 6"/>
          <p:cNvCxnSpPr/>
          <p:nvPr/>
        </p:nvCxnSpPr>
        <p:spPr bwMode="auto">
          <a:xfrm flipH="1">
            <a:off x="6815959" y="1950322"/>
            <a:ext cx="1270000" cy="863155"/>
          </a:xfrm>
          <a:prstGeom prst="straightConnector1">
            <a:avLst/>
          </a:prstGeom>
          <a:solidFill>
            <a:schemeClr val="accent1"/>
          </a:solidFill>
          <a:ln w="57150" cap="flat" cmpd="sng" algn="ctr">
            <a:solidFill>
              <a:schemeClr val="tx2"/>
            </a:solidFill>
            <a:prstDash val="solid"/>
            <a:round/>
            <a:headEnd type="none" w="med" len="med"/>
            <a:tailEnd type="arrow"/>
          </a:ln>
          <a:effectLst/>
        </p:spPr>
      </p:cxnSp>
      <p:sp>
        <p:nvSpPr>
          <p:cNvPr id="10" name="TextBox 9"/>
          <p:cNvSpPr txBox="1"/>
          <p:nvPr/>
        </p:nvSpPr>
        <p:spPr>
          <a:xfrm>
            <a:off x="8153400" y="1582296"/>
            <a:ext cx="733855" cy="369332"/>
          </a:xfrm>
          <a:prstGeom prst="rect">
            <a:avLst/>
          </a:prstGeom>
          <a:noFill/>
        </p:spPr>
        <p:txBody>
          <a:bodyPr wrap="none" rtlCol="0">
            <a:spAutoFit/>
          </a:bodyPr>
          <a:lstStyle/>
          <a:p>
            <a:r>
              <a:rPr lang="en-US" b="1" dirty="0" smtClean="0">
                <a:latin typeface="+mj-lt"/>
              </a:rPr>
              <a:t>DNA</a:t>
            </a:r>
            <a:endParaRPr lang="es-PR" b="1" dirty="0">
              <a:latin typeface="+mj-lt"/>
            </a:endParaRPr>
          </a:p>
        </p:txBody>
      </p:sp>
      <p:sp>
        <p:nvSpPr>
          <p:cNvPr id="8" name="Rectangle 2"/>
          <p:cNvSpPr txBox="1">
            <a:spLocks noChangeArrowheads="1"/>
          </p:cNvSpPr>
          <p:nvPr/>
        </p:nvSpPr>
        <p:spPr bwMode="auto">
          <a:xfrm>
            <a:off x="825500" y="762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cap="all">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algn="ctr"/>
            <a:r>
              <a:rPr lang="en-US" sz="3200" dirty="0" smtClean="0"/>
              <a:t>EUGENICS 2012: </a:t>
            </a:r>
          </a:p>
          <a:p>
            <a:r>
              <a:rPr lang="en-US" sz="3200" dirty="0" smtClean="0"/>
              <a:t>ARE GENETICALLY ENGINEERED BABIES, A MORAL OBLIGATION?</a:t>
            </a:r>
            <a:endParaRPr lang="es-PR" sz="3200" dirty="0" smtClean="0"/>
          </a:p>
        </p:txBody>
      </p:sp>
    </p:spTree>
    <p:extLst>
      <p:ext uri="{BB962C8B-B14F-4D97-AF65-F5344CB8AC3E}">
        <p14:creationId xmlns:p14="http://schemas.microsoft.com/office/powerpoint/2010/main" val="281256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21</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193" r="2100"/>
          <a:stretch>
            <a:fillRect/>
          </a:stretch>
        </p:blipFill>
        <p:spPr bwMode="auto">
          <a:xfrm>
            <a:off x="1371600" y="2133600"/>
            <a:ext cx="7194415"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969579" y="457200"/>
            <a:ext cx="8229600" cy="609600"/>
          </a:xfrm>
        </p:spPr>
        <p:txBody>
          <a:bodyPr/>
          <a:lstStyle/>
          <a:p>
            <a:r>
              <a:rPr lang="en-US" sz="3600" dirty="0" smtClean="0"/>
              <a:t>IS IT POSSIBLE THAT SCIENCE WILL GIVE US ETERNAL LIFE ?</a:t>
            </a:r>
            <a:endParaRPr lang="es-PR" sz="3600" dirty="0" smtClean="0"/>
          </a:p>
        </p:txBody>
      </p:sp>
    </p:spTree>
    <p:extLst>
      <p:ext uri="{BB962C8B-B14F-4D97-AF65-F5344CB8AC3E}">
        <p14:creationId xmlns:p14="http://schemas.microsoft.com/office/powerpoint/2010/main" val="3927376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R"/>
          </a:p>
        </p:txBody>
      </p:sp>
      <p:pic>
        <p:nvPicPr>
          <p:cNvPr id="2051"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607" y="1371600"/>
            <a:ext cx="60960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7862" y="3962400"/>
            <a:ext cx="4732408" cy="2257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914400" y="304800"/>
            <a:ext cx="8229600" cy="609600"/>
          </a:xfrm>
        </p:spPr>
        <p:txBody>
          <a:bodyPr/>
          <a:lstStyle/>
          <a:p>
            <a:r>
              <a:rPr lang="en-US" dirty="0" smtClean="0"/>
              <a:t>ARE TELOMERES THE KEY ?</a:t>
            </a:r>
            <a:endParaRPr lang="es-PR" dirty="0" smtClean="0"/>
          </a:p>
        </p:txBody>
      </p:sp>
    </p:spTree>
    <p:extLst>
      <p:ext uri="{BB962C8B-B14F-4D97-AF65-F5344CB8AC3E}">
        <p14:creationId xmlns:p14="http://schemas.microsoft.com/office/powerpoint/2010/main" val="2756165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299" y="2209800"/>
            <a:ext cx="4838701"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764104"/>
            <a:ext cx="3276600" cy="4636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2"/>
          <p:cNvSpPr>
            <a:spLocks noGrp="1" noChangeArrowheads="1"/>
          </p:cNvSpPr>
          <p:nvPr>
            <p:ph type="title"/>
          </p:nvPr>
        </p:nvSpPr>
        <p:spPr>
          <a:xfrm>
            <a:off x="969579" y="457200"/>
            <a:ext cx="8229600" cy="609600"/>
          </a:xfrm>
        </p:spPr>
        <p:txBody>
          <a:bodyPr/>
          <a:lstStyle/>
          <a:p>
            <a:r>
              <a:rPr lang="en-US" sz="3200" dirty="0" smtClean="0"/>
              <a:t>OUR POST HUMAN FUTURE: CONSEQUENCES OF THE BIOTECHNOLOGY REVOLUTION</a:t>
            </a:r>
            <a:endParaRPr lang="es-PR" sz="3200" dirty="0" smtClean="0"/>
          </a:p>
        </p:txBody>
      </p:sp>
    </p:spTree>
    <p:extLst>
      <p:ext uri="{BB962C8B-B14F-4D97-AF65-F5344CB8AC3E}">
        <p14:creationId xmlns:p14="http://schemas.microsoft.com/office/powerpoint/2010/main" val="2458171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05000" y="152400"/>
            <a:ext cx="5105400" cy="914400"/>
          </a:xfrm>
        </p:spPr>
        <p:txBody>
          <a:bodyPr/>
          <a:lstStyle/>
          <a:p>
            <a:pPr algn="ctr"/>
            <a:r>
              <a:rPr lang="es-PR" sz="3200" smtClean="0">
                <a:cs typeface="Times New Roman" pitchFamily="18" charset="0"/>
              </a:rPr>
              <a:t>What has happened?</a:t>
            </a:r>
          </a:p>
        </p:txBody>
      </p:sp>
      <p:sp>
        <p:nvSpPr>
          <p:cNvPr id="52227" name="Rectangle 3"/>
          <p:cNvSpPr>
            <a:spLocks noGrp="1" noChangeArrowheads="1"/>
          </p:cNvSpPr>
          <p:nvPr>
            <p:ph type="body" idx="1"/>
          </p:nvPr>
        </p:nvSpPr>
        <p:spPr>
          <a:xfrm>
            <a:off x="990600" y="1219200"/>
            <a:ext cx="8153400" cy="5257800"/>
          </a:xfrm>
        </p:spPr>
        <p:txBody>
          <a:bodyPr/>
          <a:lstStyle/>
          <a:p>
            <a:r>
              <a:rPr lang="es-PR" sz="2800" b="1" dirty="0" smtClean="0"/>
              <a:t>“</a:t>
            </a:r>
            <a:r>
              <a:rPr lang="es-PR" sz="2800" b="1" dirty="0" err="1" smtClean="0"/>
              <a:t>Our</a:t>
            </a:r>
            <a:r>
              <a:rPr lang="es-PR" sz="2800" b="1" dirty="0" smtClean="0"/>
              <a:t> </a:t>
            </a:r>
            <a:r>
              <a:rPr lang="es-PR" sz="2800" b="1" dirty="0" err="1" smtClean="0"/>
              <a:t>command</a:t>
            </a:r>
            <a:r>
              <a:rPr lang="es-PR" sz="2800" b="1" dirty="0" smtClean="0"/>
              <a:t> of </a:t>
            </a:r>
            <a:r>
              <a:rPr lang="es-PR" sz="2800" b="1" dirty="0" err="1" smtClean="0"/>
              <a:t>the</a:t>
            </a:r>
            <a:r>
              <a:rPr lang="es-PR" sz="2800" b="1" dirty="0" smtClean="0"/>
              <a:t> </a:t>
            </a:r>
            <a:r>
              <a:rPr lang="es-PR" sz="2800" b="1" dirty="0" err="1" smtClean="0"/>
              <a:t>gifts</a:t>
            </a:r>
            <a:r>
              <a:rPr lang="es-PR" sz="2800" b="1" dirty="0" smtClean="0"/>
              <a:t> and </a:t>
            </a:r>
            <a:r>
              <a:rPr lang="es-PR" sz="2800" b="1" dirty="0" err="1" smtClean="0"/>
              <a:t>powers</a:t>
            </a:r>
            <a:r>
              <a:rPr lang="es-PR" sz="2800" b="1" dirty="0" smtClean="0"/>
              <a:t> of </a:t>
            </a:r>
            <a:r>
              <a:rPr lang="es-PR" sz="2800" b="1" dirty="0" err="1" smtClean="0"/>
              <a:t>nature</a:t>
            </a:r>
            <a:r>
              <a:rPr lang="es-PR" sz="2800" b="1" dirty="0" smtClean="0"/>
              <a:t> has </a:t>
            </a:r>
            <a:r>
              <a:rPr lang="es-PR" sz="2800" b="1" dirty="0" err="1" smtClean="0"/>
              <a:t>not</a:t>
            </a:r>
            <a:r>
              <a:rPr lang="es-PR" sz="2800" b="1" dirty="0" smtClean="0"/>
              <a:t> </a:t>
            </a:r>
            <a:r>
              <a:rPr lang="es-PR" sz="2800" b="1" dirty="0" err="1" smtClean="0"/>
              <a:t>gone</a:t>
            </a:r>
            <a:r>
              <a:rPr lang="es-PR" sz="2800" b="1" dirty="0" smtClean="0"/>
              <a:t> </a:t>
            </a:r>
            <a:r>
              <a:rPr lang="es-PR" sz="2800" b="1" dirty="0" err="1" smtClean="0"/>
              <a:t>hand</a:t>
            </a:r>
            <a:r>
              <a:rPr lang="es-PR" sz="2800" b="1" dirty="0" smtClean="0"/>
              <a:t> in </a:t>
            </a:r>
            <a:r>
              <a:rPr lang="es-PR" sz="2800" b="1" dirty="0" err="1" smtClean="0"/>
              <a:t>hand</a:t>
            </a:r>
            <a:r>
              <a:rPr lang="es-PR" sz="2800" b="1" dirty="0" smtClean="0"/>
              <a:t> </a:t>
            </a:r>
            <a:r>
              <a:rPr lang="es-PR" sz="2800" b="1" dirty="0" err="1" smtClean="0"/>
              <a:t>with</a:t>
            </a:r>
            <a:r>
              <a:rPr lang="es-PR" sz="2800" b="1" dirty="0" smtClean="0"/>
              <a:t> </a:t>
            </a:r>
            <a:r>
              <a:rPr lang="es-PR" sz="2800" b="1" dirty="0" err="1" smtClean="0"/>
              <a:t>the</a:t>
            </a:r>
            <a:r>
              <a:rPr lang="es-PR" sz="2800" b="1" dirty="0" smtClean="0"/>
              <a:t> control of </a:t>
            </a:r>
            <a:r>
              <a:rPr lang="es-PR" sz="2800" b="1" dirty="0" err="1" smtClean="0"/>
              <a:t>the</a:t>
            </a:r>
            <a:r>
              <a:rPr lang="es-PR" sz="2800" b="1" dirty="0" smtClean="0"/>
              <a:t> </a:t>
            </a:r>
            <a:r>
              <a:rPr lang="es-PR" sz="2800" b="1" dirty="0" err="1" smtClean="0"/>
              <a:t>instintive</a:t>
            </a:r>
            <a:r>
              <a:rPr lang="es-PR" sz="2800" b="1" dirty="0" smtClean="0"/>
              <a:t> and animal </a:t>
            </a:r>
            <a:r>
              <a:rPr lang="es-PR" sz="2800" b="1" dirty="0" err="1" smtClean="0"/>
              <a:t>forces</a:t>
            </a:r>
            <a:r>
              <a:rPr lang="es-PR" sz="2800" b="1" dirty="0" smtClean="0"/>
              <a:t> in </a:t>
            </a:r>
            <a:r>
              <a:rPr lang="es-PR" sz="2800" b="1" dirty="0" err="1" smtClean="0"/>
              <a:t>our</a:t>
            </a:r>
            <a:r>
              <a:rPr lang="es-PR" sz="2800" b="1" dirty="0" smtClean="0"/>
              <a:t> </a:t>
            </a:r>
            <a:r>
              <a:rPr lang="es-PR" sz="2800" b="1" dirty="0" err="1" smtClean="0"/>
              <a:t>own</a:t>
            </a:r>
            <a:r>
              <a:rPr lang="es-PR" sz="2800" b="1" dirty="0" smtClean="0"/>
              <a:t> </a:t>
            </a:r>
            <a:r>
              <a:rPr lang="es-PR" sz="2800" b="1" dirty="0" err="1" smtClean="0"/>
              <a:t>heart</a:t>
            </a:r>
            <a:r>
              <a:rPr lang="es-PR" sz="2800" b="1" dirty="0" smtClean="0"/>
              <a:t>”</a:t>
            </a:r>
          </a:p>
          <a:p>
            <a:pPr>
              <a:buFontTx/>
              <a:buNone/>
            </a:pPr>
            <a:endParaRPr lang="es-PR" sz="2800" dirty="0" smtClean="0"/>
          </a:p>
          <a:p>
            <a:pPr>
              <a:buFontTx/>
              <a:buNone/>
            </a:pPr>
            <a:endParaRPr lang="es-PR" sz="2800" dirty="0" smtClean="0"/>
          </a:p>
          <a:p>
            <a:pPr>
              <a:buFontTx/>
              <a:buNone/>
            </a:pPr>
            <a:endParaRPr lang="es-PR" sz="2800" dirty="0" smtClean="0"/>
          </a:p>
          <a:p>
            <a:pPr>
              <a:buFontTx/>
              <a:buNone/>
            </a:pPr>
            <a:endParaRPr lang="es-PR" sz="2800" dirty="0" smtClean="0"/>
          </a:p>
          <a:p>
            <a:r>
              <a:rPr lang="es-PR" sz="2800" b="1" dirty="0" smtClean="0"/>
              <a:t>“</a:t>
            </a:r>
            <a:r>
              <a:rPr lang="es-PR" sz="2800" b="1" dirty="0" err="1" smtClean="0"/>
              <a:t>Instead</a:t>
            </a:r>
            <a:r>
              <a:rPr lang="es-PR" sz="2800" b="1" dirty="0" smtClean="0"/>
              <a:t> of </a:t>
            </a:r>
            <a:r>
              <a:rPr lang="es-PR" sz="2800" b="1" dirty="0" err="1" smtClean="0"/>
              <a:t>becoming</a:t>
            </a:r>
            <a:r>
              <a:rPr lang="es-PR" sz="2800" b="1" dirty="0" smtClean="0"/>
              <a:t> masters of </a:t>
            </a:r>
            <a:r>
              <a:rPr lang="es-PR" sz="2800" b="1" dirty="0" err="1" smtClean="0"/>
              <a:t>our</a:t>
            </a:r>
            <a:r>
              <a:rPr lang="es-PR" sz="2800" b="1" dirty="0" smtClean="0"/>
              <a:t> </a:t>
            </a:r>
            <a:r>
              <a:rPr lang="es-PR" sz="2800" b="1" dirty="0" err="1" smtClean="0"/>
              <a:t>achievements</a:t>
            </a:r>
            <a:r>
              <a:rPr lang="es-PR" sz="2800" b="1" dirty="0" smtClean="0"/>
              <a:t> </a:t>
            </a:r>
            <a:r>
              <a:rPr lang="es-PR" sz="2800" b="1" dirty="0" err="1" smtClean="0"/>
              <a:t>we</a:t>
            </a:r>
            <a:r>
              <a:rPr lang="es-PR" sz="2800" b="1" dirty="0" smtClean="0"/>
              <a:t> </a:t>
            </a:r>
            <a:r>
              <a:rPr lang="es-PR" sz="2800" b="1" dirty="0" err="1" smtClean="0"/>
              <a:t>have</a:t>
            </a:r>
            <a:r>
              <a:rPr lang="es-PR" sz="2800" b="1" dirty="0" smtClean="0"/>
              <a:t> </a:t>
            </a:r>
            <a:r>
              <a:rPr lang="es-PR" sz="2800" b="1" dirty="0" err="1" smtClean="0"/>
              <a:t>become</a:t>
            </a:r>
            <a:r>
              <a:rPr lang="es-PR" sz="2800" b="1" dirty="0" smtClean="0"/>
              <a:t> </a:t>
            </a:r>
            <a:r>
              <a:rPr lang="es-PR" sz="2800" b="1" dirty="0" err="1" smtClean="0"/>
              <a:t>their</a:t>
            </a:r>
            <a:r>
              <a:rPr lang="es-PR" sz="2800" b="1" dirty="0" smtClean="0"/>
              <a:t> </a:t>
            </a:r>
            <a:r>
              <a:rPr lang="es-PR" sz="2800" b="1" dirty="0" err="1" smtClean="0"/>
              <a:t>slaves</a:t>
            </a:r>
            <a:r>
              <a:rPr lang="es-PR" sz="2800" b="1" dirty="0" smtClean="0"/>
              <a:t>.” </a:t>
            </a:r>
          </a:p>
          <a:p>
            <a:pPr algn="r"/>
            <a:r>
              <a:rPr lang="es-PR" sz="2800" dirty="0" smtClean="0"/>
              <a:t>JK</a:t>
            </a:r>
          </a:p>
          <a:p>
            <a:pPr marL="0" indent="0" algn="r">
              <a:buNone/>
            </a:pPr>
            <a:r>
              <a:rPr lang="en-US" sz="1800" b="1" dirty="0" smtClean="0"/>
              <a:t>Pre-founding </a:t>
            </a:r>
            <a:r>
              <a:rPr lang="en-US" sz="1800" b="1" dirty="0"/>
              <a:t>Document (1912)</a:t>
            </a:r>
          </a:p>
          <a:p>
            <a:endParaRPr lang="en-US" sz="2800" dirty="0" smtClean="0"/>
          </a:p>
        </p:txBody>
      </p:sp>
      <p:pic>
        <p:nvPicPr>
          <p:cNvPr id="52228" name="Picture 4" descr="dna_500"/>
          <p:cNvPicPr>
            <a:picLocks noChangeAspect="1" noChangeArrowheads="1"/>
          </p:cNvPicPr>
          <p:nvPr/>
        </p:nvPicPr>
        <p:blipFill>
          <a:blip r:embed="rId3"/>
          <a:srcRect/>
          <a:stretch>
            <a:fillRect/>
          </a:stretch>
        </p:blipFill>
        <p:spPr bwMode="auto">
          <a:xfrm>
            <a:off x="3200400" y="3124200"/>
            <a:ext cx="2743200" cy="178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sldNum" sz="quarter" idx="12"/>
          </p:nvPr>
        </p:nvSpPr>
        <p:spPr/>
        <p:txBody>
          <a:bodyPr/>
          <a:lstStyle/>
          <a:p>
            <a:pPr fontAlgn="base">
              <a:spcBef>
                <a:spcPct val="0"/>
              </a:spcBef>
              <a:spcAft>
                <a:spcPct val="0"/>
              </a:spcAft>
              <a:defRPr/>
            </a:pPr>
            <a:fld id="{1127B5E1-152A-49A3-B0D7-B588EA9E5486}" type="slidenum">
              <a:rPr lang="en-US" smtClean="0">
                <a:solidFill>
                  <a:schemeClr val="tx1"/>
                </a:solidFill>
                <a:cs typeface="Arial" charset="0"/>
              </a:rPr>
              <a:pPr fontAlgn="base">
                <a:spcBef>
                  <a:spcPct val="0"/>
                </a:spcBef>
                <a:spcAft>
                  <a:spcPct val="0"/>
                </a:spcAft>
                <a:defRPr/>
              </a:pPr>
              <a:t>25</a:t>
            </a:fld>
            <a:endParaRPr lang="en-US" smtClean="0">
              <a:solidFill>
                <a:schemeClr val="tx1"/>
              </a:solidFill>
              <a:cs typeface="Arial" charset="0"/>
            </a:endParaRPr>
          </a:p>
        </p:txBody>
      </p:sp>
      <p:sp>
        <p:nvSpPr>
          <p:cNvPr id="54274" name="Rectangle 2"/>
          <p:cNvSpPr>
            <a:spLocks noGrp="1" noChangeArrowheads="1"/>
          </p:cNvSpPr>
          <p:nvPr>
            <p:ph type="body" idx="1"/>
          </p:nvPr>
        </p:nvSpPr>
        <p:spPr>
          <a:xfrm>
            <a:off x="762000" y="304800"/>
            <a:ext cx="5410200" cy="6781800"/>
          </a:xfrm>
        </p:spPr>
        <p:txBody>
          <a:bodyPr/>
          <a:lstStyle/>
          <a:p>
            <a:pPr>
              <a:lnSpc>
                <a:spcPct val="90000"/>
              </a:lnSpc>
            </a:pPr>
            <a:r>
              <a:rPr lang="es-PR" b="1" dirty="0" smtClean="0"/>
              <a:t>“</a:t>
            </a:r>
            <a:r>
              <a:rPr lang="es-PR" b="1" dirty="0" err="1" smtClean="0"/>
              <a:t>We</a:t>
            </a:r>
            <a:r>
              <a:rPr lang="es-PR" b="1" dirty="0" smtClean="0"/>
              <a:t> </a:t>
            </a:r>
            <a:r>
              <a:rPr lang="es-PR" b="1" dirty="0" err="1" smtClean="0"/>
              <a:t>have</a:t>
            </a:r>
            <a:r>
              <a:rPr lang="es-PR" b="1" dirty="0" smtClean="0"/>
              <a:t> </a:t>
            </a:r>
            <a:r>
              <a:rPr lang="es-PR" b="1" dirty="0" err="1" smtClean="0"/>
              <a:t>to</a:t>
            </a:r>
            <a:r>
              <a:rPr lang="es-PR" b="1" dirty="0" smtClean="0"/>
              <a:t> decide!</a:t>
            </a:r>
          </a:p>
          <a:p>
            <a:pPr>
              <a:lnSpc>
                <a:spcPct val="90000"/>
              </a:lnSpc>
            </a:pPr>
            <a:endParaRPr lang="es-PR" b="1" dirty="0" smtClean="0"/>
          </a:p>
          <a:p>
            <a:pPr>
              <a:lnSpc>
                <a:spcPct val="90000"/>
              </a:lnSpc>
            </a:pPr>
            <a:r>
              <a:rPr lang="es-PR" dirty="0" err="1" smtClean="0"/>
              <a:t>We</a:t>
            </a:r>
            <a:r>
              <a:rPr lang="es-PR" dirty="0" smtClean="0"/>
              <a:t> </a:t>
            </a:r>
            <a:r>
              <a:rPr lang="es-PR" dirty="0" err="1" smtClean="0"/>
              <a:t>go</a:t>
            </a:r>
            <a:r>
              <a:rPr lang="es-PR" dirty="0" smtClean="0"/>
              <a:t> </a:t>
            </a:r>
            <a:r>
              <a:rPr lang="es-PR" dirty="0" err="1" smtClean="0"/>
              <a:t>either</a:t>
            </a:r>
            <a:r>
              <a:rPr lang="es-PR" dirty="0" smtClean="0"/>
              <a:t> forward </a:t>
            </a:r>
            <a:r>
              <a:rPr lang="es-PR" dirty="0" err="1" smtClean="0"/>
              <a:t>or</a:t>
            </a:r>
            <a:r>
              <a:rPr lang="es-PR" dirty="0" smtClean="0"/>
              <a:t> </a:t>
            </a:r>
            <a:r>
              <a:rPr lang="es-PR" dirty="0" err="1" smtClean="0"/>
              <a:t>backwards</a:t>
            </a:r>
            <a:r>
              <a:rPr lang="es-PR" dirty="0" smtClean="0"/>
              <a:t>! </a:t>
            </a:r>
          </a:p>
          <a:p>
            <a:pPr>
              <a:lnSpc>
                <a:spcPct val="90000"/>
              </a:lnSpc>
            </a:pPr>
            <a:r>
              <a:rPr lang="es-PR" dirty="0" err="1" smtClean="0"/>
              <a:t>Should</a:t>
            </a:r>
            <a:r>
              <a:rPr lang="es-PR" dirty="0" smtClean="0"/>
              <a:t> </a:t>
            </a:r>
            <a:r>
              <a:rPr lang="es-PR" dirty="0" err="1" smtClean="0"/>
              <a:t>we</a:t>
            </a:r>
            <a:r>
              <a:rPr lang="es-PR" dirty="0" smtClean="0"/>
              <a:t> </a:t>
            </a:r>
            <a:r>
              <a:rPr lang="es-PR" dirty="0" err="1" smtClean="0"/>
              <a:t>go</a:t>
            </a:r>
            <a:r>
              <a:rPr lang="es-PR" dirty="0" smtClean="0"/>
              <a:t> </a:t>
            </a:r>
            <a:r>
              <a:rPr lang="es-PR" dirty="0" err="1" smtClean="0"/>
              <a:t>backwards</a:t>
            </a:r>
            <a:r>
              <a:rPr lang="es-PR" dirty="0" smtClean="0"/>
              <a:t> </a:t>
            </a:r>
            <a:r>
              <a:rPr lang="es-PR" dirty="0" err="1" smtClean="0"/>
              <a:t>to</a:t>
            </a:r>
            <a:r>
              <a:rPr lang="es-PR" dirty="0" smtClean="0"/>
              <a:t> </a:t>
            </a:r>
            <a:r>
              <a:rPr lang="es-PR" dirty="0" err="1" smtClean="0"/>
              <a:t>the</a:t>
            </a:r>
            <a:r>
              <a:rPr lang="es-PR" dirty="0" smtClean="0"/>
              <a:t> </a:t>
            </a:r>
            <a:r>
              <a:rPr lang="es-PR" dirty="0" err="1" smtClean="0"/>
              <a:t>middle</a:t>
            </a:r>
            <a:r>
              <a:rPr lang="es-PR" dirty="0" smtClean="0"/>
              <a:t> </a:t>
            </a:r>
            <a:r>
              <a:rPr lang="es-PR" dirty="0" err="1" smtClean="0"/>
              <a:t>ages</a:t>
            </a:r>
            <a:r>
              <a:rPr lang="es-PR" dirty="0" smtClean="0"/>
              <a:t>?</a:t>
            </a:r>
          </a:p>
          <a:p>
            <a:pPr lvl="1">
              <a:lnSpc>
                <a:spcPct val="90000"/>
              </a:lnSpc>
            </a:pPr>
            <a:r>
              <a:rPr lang="es-PR" dirty="0" err="1" smtClean="0"/>
              <a:t>Return</a:t>
            </a:r>
            <a:r>
              <a:rPr lang="es-PR" dirty="0" smtClean="0"/>
              <a:t> </a:t>
            </a:r>
            <a:r>
              <a:rPr lang="es-PR" dirty="0" err="1" smtClean="0"/>
              <a:t>the</a:t>
            </a:r>
            <a:r>
              <a:rPr lang="es-PR" dirty="0" smtClean="0"/>
              <a:t> </a:t>
            </a:r>
            <a:r>
              <a:rPr lang="es-PR" dirty="0" err="1" smtClean="0"/>
              <a:t>electricity</a:t>
            </a:r>
            <a:r>
              <a:rPr lang="es-PR" dirty="0" smtClean="0"/>
              <a:t> </a:t>
            </a:r>
            <a:r>
              <a:rPr lang="es-PR" dirty="0" err="1" smtClean="0"/>
              <a:t>to</a:t>
            </a:r>
            <a:r>
              <a:rPr lang="es-PR" dirty="0" smtClean="0"/>
              <a:t> </a:t>
            </a:r>
            <a:r>
              <a:rPr lang="es-PR" dirty="0" err="1" smtClean="0"/>
              <a:t>the</a:t>
            </a:r>
            <a:r>
              <a:rPr lang="es-PR" dirty="0" smtClean="0"/>
              <a:t> </a:t>
            </a:r>
            <a:r>
              <a:rPr lang="es-PR" dirty="0" err="1" smtClean="0"/>
              <a:t>clouds</a:t>
            </a:r>
            <a:r>
              <a:rPr lang="es-PR" dirty="0" smtClean="0"/>
              <a:t>,</a:t>
            </a:r>
          </a:p>
          <a:p>
            <a:pPr lvl="1">
              <a:lnSpc>
                <a:spcPct val="90000"/>
              </a:lnSpc>
            </a:pPr>
            <a:r>
              <a:rPr lang="es-PR" dirty="0" err="1" smtClean="0"/>
              <a:t>The</a:t>
            </a:r>
            <a:r>
              <a:rPr lang="es-PR" dirty="0" smtClean="0"/>
              <a:t> </a:t>
            </a:r>
            <a:r>
              <a:rPr lang="es-PR" dirty="0" err="1" smtClean="0"/>
              <a:t>coal</a:t>
            </a:r>
            <a:r>
              <a:rPr lang="es-PR" dirty="0" smtClean="0"/>
              <a:t> </a:t>
            </a:r>
            <a:r>
              <a:rPr lang="es-PR" dirty="0" err="1" smtClean="0"/>
              <a:t>to</a:t>
            </a:r>
            <a:r>
              <a:rPr lang="es-PR" dirty="0" smtClean="0"/>
              <a:t> </a:t>
            </a:r>
            <a:r>
              <a:rPr lang="es-PR" dirty="0" err="1" smtClean="0"/>
              <a:t>the</a:t>
            </a:r>
            <a:r>
              <a:rPr lang="es-PR" dirty="0" smtClean="0"/>
              <a:t> </a:t>
            </a:r>
            <a:r>
              <a:rPr lang="es-PR" dirty="0" err="1" smtClean="0"/>
              <a:t>earth</a:t>
            </a:r>
            <a:r>
              <a:rPr lang="es-PR" dirty="0" smtClean="0"/>
              <a:t>?</a:t>
            </a:r>
          </a:p>
          <a:p>
            <a:pPr lvl="1">
              <a:lnSpc>
                <a:spcPct val="90000"/>
              </a:lnSpc>
            </a:pPr>
            <a:r>
              <a:rPr lang="es-PR" dirty="0" err="1" smtClean="0"/>
              <a:t>Close</a:t>
            </a:r>
            <a:r>
              <a:rPr lang="es-PR" dirty="0" smtClean="0"/>
              <a:t> </a:t>
            </a:r>
            <a:r>
              <a:rPr lang="es-PR" dirty="0" err="1" smtClean="0"/>
              <a:t>the</a:t>
            </a:r>
            <a:r>
              <a:rPr lang="es-PR" dirty="0" smtClean="0"/>
              <a:t> </a:t>
            </a:r>
            <a:r>
              <a:rPr lang="es-PR" dirty="0" err="1" smtClean="0"/>
              <a:t>universities</a:t>
            </a:r>
            <a:r>
              <a:rPr lang="es-PR" dirty="0" smtClean="0"/>
              <a:t>?</a:t>
            </a:r>
          </a:p>
          <a:p>
            <a:pPr lvl="1">
              <a:lnSpc>
                <a:spcPct val="90000"/>
              </a:lnSpc>
            </a:pPr>
            <a:r>
              <a:rPr lang="es-PR" dirty="0" err="1" smtClean="0"/>
              <a:t>Cut</a:t>
            </a:r>
            <a:r>
              <a:rPr lang="es-PR" dirty="0" smtClean="0"/>
              <a:t> </a:t>
            </a:r>
            <a:r>
              <a:rPr lang="es-PR" dirty="0" err="1" smtClean="0"/>
              <a:t>the</a:t>
            </a:r>
            <a:r>
              <a:rPr lang="es-PR" dirty="0" smtClean="0"/>
              <a:t> </a:t>
            </a:r>
            <a:r>
              <a:rPr lang="es-PR" dirty="0" err="1" smtClean="0"/>
              <a:t>telephone</a:t>
            </a:r>
            <a:r>
              <a:rPr lang="es-PR" dirty="0" smtClean="0"/>
              <a:t> </a:t>
            </a:r>
            <a:r>
              <a:rPr lang="es-PR" dirty="0" err="1" smtClean="0"/>
              <a:t>lines</a:t>
            </a:r>
            <a:r>
              <a:rPr lang="es-PR" dirty="0" smtClean="0"/>
              <a:t>?</a:t>
            </a:r>
          </a:p>
          <a:p>
            <a:pPr lvl="1">
              <a:lnSpc>
                <a:spcPct val="90000"/>
              </a:lnSpc>
            </a:pPr>
            <a:r>
              <a:rPr lang="es-PR" dirty="0" smtClean="0"/>
              <a:t>No! </a:t>
            </a:r>
            <a:r>
              <a:rPr lang="es-PR" dirty="0" err="1" smtClean="0"/>
              <a:t>Never</a:t>
            </a:r>
            <a:r>
              <a:rPr lang="es-PR" dirty="0" smtClean="0"/>
              <a:t>! </a:t>
            </a:r>
          </a:p>
          <a:p>
            <a:pPr marL="457200" lvl="1" indent="0" algn="r">
              <a:lnSpc>
                <a:spcPct val="90000"/>
              </a:lnSpc>
              <a:buNone/>
            </a:pPr>
            <a:r>
              <a:rPr lang="es-PR" dirty="0" smtClean="0"/>
              <a:t>JK </a:t>
            </a:r>
          </a:p>
          <a:p>
            <a:pPr marL="457200" lvl="1" indent="0" algn="r">
              <a:lnSpc>
                <a:spcPct val="90000"/>
              </a:lnSpc>
              <a:buNone/>
            </a:pPr>
            <a:r>
              <a:rPr lang="en-US" sz="1800" b="1" dirty="0" err="1" smtClean="0"/>
              <a:t>Prefounding</a:t>
            </a:r>
            <a:r>
              <a:rPr lang="en-US" sz="1800" b="1" dirty="0" smtClean="0"/>
              <a:t> </a:t>
            </a:r>
            <a:r>
              <a:rPr lang="en-US" sz="1800" b="1" dirty="0"/>
              <a:t>Document (1912)</a:t>
            </a:r>
          </a:p>
          <a:p>
            <a:pPr lvl="1" algn="r">
              <a:lnSpc>
                <a:spcPct val="90000"/>
              </a:lnSpc>
            </a:pPr>
            <a:endParaRPr lang="en-US" dirty="0" smtClean="0"/>
          </a:p>
        </p:txBody>
      </p:sp>
      <p:pic>
        <p:nvPicPr>
          <p:cNvPr id="54275" name="Picture 3" descr="history-of-the-internet-450"/>
          <p:cNvPicPr>
            <a:picLocks noChangeAspect="1" noChangeArrowheads="1"/>
          </p:cNvPicPr>
          <p:nvPr/>
        </p:nvPicPr>
        <p:blipFill>
          <a:blip r:embed="rId3"/>
          <a:srcRect/>
          <a:stretch>
            <a:fillRect/>
          </a:stretch>
        </p:blipFill>
        <p:spPr bwMode="auto">
          <a:xfrm>
            <a:off x="6051255" y="1524000"/>
            <a:ext cx="2940345" cy="445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4276" name="Text Box 5"/>
          <p:cNvSpPr txBox="1">
            <a:spLocks noChangeArrowheads="1"/>
          </p:cNvSpPr>
          <p:nvPr/>
        </p:nvSpPr>
        <p:spPr bwMode="auto">
          <a:xfrm>
            <a:off x="6051255" y="4966037"/>
            <a:ext cx="3810000" cy="1015663"/>
          </a:xfrm>
          <a:prstGeom prst="rect">
            <a:avLst/>
          </a:prstGeom>
          <a:noFill/>
          <a:ln w="9525">
            <a:noFill/>
            <a:miter lim="800000"/>
            <a:headEnd/>
            <a:tailEnd/>
          </a:ln>
        </p:spPr>
        <p:txBody>
          <a:bodyPr wrap="square">
            <a:spAutoFit/>
          </a:bodyPr>
          <a:lstStyle/>
          <a:p>
            <a:pPr>
              <a:spcBef>
                <a:spcPct val="50000"/>
              </a:spcBef>
            </a:pPr>
            <a:r>
              <a:rPr lang="en-US" sz="2400" b="1" dirty="0" smtClean="0"/>
              <a:t>Cut </a:t>
            </a:r>
            <a:r>
              <a:rPr lang="en-US" sz="2400" b="1" dirty="0"/>
              <a:t>the </a:t>
            </a:r>
            <a:r>
              <a:rPr lang="en-US" sz="2400" b="1" dirty="0" smtClean="0"/>
              <a:t>Internet</a:t>
            </a:r>
          </a:p>
          <a:p>
            <a:pPr>
              <a:spcBef>
                <a:spcPct val="50000"/>
              </a:spcBef>
            </a:pPr>
            <a:r>
              <a:rPr lang="en-US" sz="2400" b="1" dirty="0" smtClean="0"/>
              <a:t> </a:t>
            </a:r>
            <a:r>
              <a:rPr lang="en-US" sz="2400" b="1" dirty="0"/>
              <a:t>cables?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sldNum" sz="quarter" idx="12"/>
          </p:nvPr>
        </p:nvSpPr>
        <p:spPr/>
        <p:txBody>
          <a:bodyPr/>
          <a:lstStyle/>
          <a:p>
            <a:pPr fontAlgn="base">
              <a:spcBef>
                <a:spcPct val="0"/>
              </a:spcBef>
              <a:spcAft>
                <a:spcPct val="0"/>
              </a:spcAft>
              <a:defRPr/>
            </a:pPr>
            <a:fld id="{5C712144-9D0C-4B9B-9E56-34888CF2DF85}" type="slidenum">
              <a:rPr lang="en-US" smtClean="0">
                <a:solidFill>
                  <a:schemeClr val="tx1"/>
                </a:solidFill>
                <a:cs typeface="Arial" charset="0"/>
              </a:rPr>
              <a:pPr fontAlgn="base">
                <a:spcBef>
                  <a:spcPct val="0"/>
                </a:spcBef>
                <a:spcAft>
                  <a:spcPct val="0"/>
                </a:spcAft>
                <a:defRPr/>
              </a:pPr>
              <a:t>26</a:t>
            </a:fld>
            <a:endParaRPr lang="en-US" smtClean="0">
              <a:solidFill>
                <a:schemeClr val="tx1"/>
              </a:solidFill>
              <a:cs typeface="Arial" charset="0"/>
            </a:endParaRPr>
          </a:p>
        </p:txBody>
      </p:sp>
      <p:sp>
        <p:nvSpPr>
          <p:cNvPr id="56322" name="Rectangle 2"/>
          <p:cNvSpPr>
            <a:spLocks noGrp="1" noChangeArrowheads="1"/>
          </p:cNvSpPr>
          <p:nvPr>
            <p:ph type="title"/>
          </p:nvPr>
        </p:nvSpPr>
        <p:spPr>
          <a:xfrm>
            <a:off x="1143000" y="228600"/>
            <a:ext cx="7162800" cy="990600"/>
          </a:xfrm>
        </p:spPr>
        <p:txBody>
          <a:bodyPr/>
          <a:lstStyle/>
          <a:p>
            <a:pPr algn="ctr"/>
            <a:r>
              <a:rPr lang="es-PR" dirty="0" err="1" smtClean="0">
                <a:cs typeface="Times New Roman" pitchFamily="18" charset="0"/>
              </a:rPr>
              <a:t>What</a:t>
            </a:r>
            <a:r>
              <a:rPr lang="es-PR" dirty="0" smtClean="0">
                <a:cs typeface="Times New Roman" pitchFamily="18" charset="0"/>
              </a:rPr>
              <a:t> can be done</a:t>
            </a:r>
            <a:r>
              <a:rPr lang="es-PR" dirty="0" smtClean="0"/>
              <a:t>?</a:t>
            </a:r>
          </a:p>
        </p:txBody>
      </p:sp>
      <p:sp>
        <p:nvSpPr>
          <p:cNvPr id="56323" name="Rectangle 3"/>
          <p:cNvSpPr>
            <a:spLocks noGrp="1" noChangeArrowheads="1"/>
          </p:cNvSpPr>
          <p:nvPr>
            <p:ph type="body" idx="1"/>
          </p:nvPr>
        </p:nvSpPr>
        <p:spPr>
          <a:xfrm>
            <a:off x="762000" y="1295400"/>
            <a:ext cx="8153400" cy="5105400"/>
          </a:xfrm>
        </p:spPr>
        <p:txBody>
          <a:bodyPr/>
          <a:lstStyle/>
          <a:p>
            <a:r>
              <a:rPr lang="en-US" b="1" dirty="0" smtClean="0">
                <a:cs typeface="Times New Roman" pitchFamily="18" charset="0"/>
              </a:rPr>
              <a:t>“Therefore Forward!</a:t>
            </a:r>
          </a:p>
          <a:p>
            <a:r>
              <a:rPr lang="en-US" b="1" dirty="0" smtClean="0">
                <a:cs typeface="Times New Roman" pitchFamily="18" charset="0"/>
              </a:rPr>
              <a:t>This should be the call:</a:t>
            </a:r>
          </a:p>
          <a:p>
            <a:pPr lvl="1"/>
            <a:r>
              <a:rPr lang="en-US" sz="3200" b="1" dirty="0" smtClean="0"/>
              <a:t>The greater the exterior progress</a:t>
            </a:r>
          </a:p>
          <a:p>
            <a:pPr lvl="1">
              <a:buFontTx/>
              <a:buNone/>
            </a:pPr>
            <a:r>
              <a:rPr lang="en-US" sz="3200" b="1" dirty="0" smtClean="0"/>
              <a:t>	the greater the deepening of our inner life.</a:t>
            </a:r>
          </a:p>
          <a:p>
            <a:pPr lvl="1">
              <a:buFontTx/>
              <a:buNone/>
            </a:pPr>
            <a:r>
              <a:rPr lang="en-US" sz="3200" b="1" dirty="0" smtClean="0"/>
              <a:t>- Let us go forward in conquering the sciences</a:t>
            </a:r>
          </a:p>
          <a:p>
            <a:pPr lvl="1">
              <a:buNone/>
            </a:pPr>
            <a:r>
              <a:rPr lang="en-US" sz="3200" b="1" dirty="0" smtClean="0"/>
              <a:t>	without abandoning the conquest of our inner world.”   </a:t>
            </a:r>
            <a:r>
              <a:rPr lang="en-US" sz="3200" dirty="0"/>
              <a:t>JK </a:t>
            </a:r>
            <a:r>
              <a:rPr lang="en-US" sz="3200" dirty="0" smtClean="0"/>
              <a:t>   </a:t>
            </a:r>
          </a:p>
          <a:p>
            <a:pPr lvl="1">
              <a:buNone/>
            </a:pPr>
            <a:r>
              <a:rPr lang="en-US" sz="3200" dirty="0"/>
              <a:t> </a:t>
            </a:r>
            <a:r>
              <a:rPr lang="en-US" sz="3200" dirty="0" smtClean="0"/>
              <a:t>                                </a:t>
            </a:r>
            <a:r>
              <a:rPr lang="en-US" sz="2000" dirty="0" smtClean="0"/>
              <a:t>Pre-founding </a:t>
            </a:r>
            <a:r>
              <a:rPr lang="en-US" sz="2000" dirty="0"/>
              <a:t>Document (1912)</a:t>
            </a:r>
          </a:p>
          <a:p>
            <a:pPr lvl="1">
              <a:buFontTx/>
              <a:buNone/>
            </a:pPr>
            <a:endParaRPr lang="en-US" sz="3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a:spLocks noGrp="1" noChangeArrowheads="1"/>
          </p:cNvSpPr>
          <p:nvPr>
            <p:ph type="sldNum" sz="quarter" idx="12"/>
          </p:nvPr>
        </p:nvSpPr>
        <p:spPr/>
        <p:txBody>
          <a:bodyPr/>
          <a:lstStyle/>
          <a:p>
            <a:pPr fontAlgn="base">
              <a:spcBef>
                <a:spcPct val="0"/>
              </a:spcBef>
              <a:spcAft>
                <a:spcPct val="0"/>
              </a:spcAft>
              <a:defRPr/>
            </a:pPr>
            <a:fld id="{E5A3977D-8E64-4321-B718-F46A16D4FA3C}" type="slidenum">
              <a:rPr lang="en-US" smtClean="0">
                <a:solidFill>
                  <a:schemeClr val="tx1"/>
                </a:solidFill>
                <a:cs typeface="Arial" charset="0"/>
              </a:rPr>
              <a:pPr fontAlgn="base">
                <a:spcBef>
                  <a:spcPct val="0"/>
                </a:spcBef>
                <a:spcAft>
                  <a:spcPct val="0"/>
                </a:spcAft>
                <a:defRPr/>
              </a:pPr>
              <a:t>27</a:t>
            </a:fld>
            <a:endParaRPr lang="en-US" smtClean="0">
              <a:solidFill>
                <a:schemeClr val="tx1"/>
              </a:solidFill>
              <a:cs typeface="Arial" charset="0"/>
            </a:endParaRPr>
          </a:p>
        </p:txBody>
      </p:sp>
      <p:sp>
        <p:nvSpPr>
          <p:cNvPr id="58370" name="Rectangle 2"/>
          <p:cNvSpPr>
            <a:spLocks noGrp="1" noChangeArrowheads="1"/>
          </p:cNvSpPr>
          <p:nvPr>
            <p:ph type="title"/>
          </p:nvPr>
        </p:nvSpPr>
        <p:spPr>
          <a:xfrm>
            <a:off x="914400" y="0"/>
            <a:ext cx="8229600" cy="685800"/>
          </a:xfrm>
        </p:spPr>
        <p:txBody>
          <a:bodyPr/>
          <a:lstStyle/>
          <a:p>
            <a:pPr algn="ctr"/>
            <a:r>
              <a:rPr lang="es-PR" sz="3600" dirty="0" err="1" smtClean="0">
                <a:cs typeface="Times New Roman" pitchFamily="18" charset="0"/>
              </a:rPr>
              <a:t>But</a:t>
            </a:r>
            <a:r>
              <a:rPr lang="es-PR" sz="3600" dirty="0" smtClean="0">
                <a:cs typeface="Times New Roman" pitchFamily="18" charset="0"/>
              </a:rPr>
              <a:t> </a:t>
            </a:r>
            <a:r>
              <a:rPr lang="es-PR" sz="3600" dirty="0" err="1" smtClean="0">
                <a:cs typeface="Times New Roman" pitchFamily="18" charset="0"/>
              </a:rPr>
              <a:t>how</a:t>
            </a:r>
            <a:r>
              <a:rPr lang="es-PR" sz="3600" dirty="0" smtClean="0"/>
              <a:t>?</a:t>
            </a:r>
          </a:p>
        </p:txBody>
      </p:sp>
      <p:sp>
        <p:nvSpPr>
          <p:cNvPr id="58371" name="Rectangle 3"/>
          <p:cNvSpPr>
            <a:spLocks noGrp="1" noChangeArrowheads="1"/>
          </p:cNvSpPr>
          <p:nvPr>
            <p:ph type="body" idx="1"/>
          </p:nvPr>
        </p:nvSpPr>
        <p:spPr>
          <a:xfrm>
            <a:off x="838200" y="609600"/>
            <a:ext cx="7848600" cy="5562600"/>
          </a:xfrm>
        </p:spPr>
        <p:txBody>
          <a:bodyPr/>
          <a:lstStyle/>
          <a:p>
            <a:pPr marL="58738" indent="-58738">
              <a:buFontTx/>
              <a:buNone/>
            </a:pPr>
            <a:r>
              <a:rPr lang="es-PR" dirty="0" smtClean="0">
                <a:cs typeface="Times New Roman" pitchFamily="18" charset="0"/>
              </a:rPr>
              <a:t> </a:t>
            </a:r>
            <a:r>
              <a:rPr lang="es-PR" b="1" dirty="0" smtClean="0">
                <a:cs typeface="Times New Roman" pitchFamily="18" charset="0"/>
              </a:rPr>
              <a:t>“In </a:t>
            </a:r>
            <a:r>
              <a:rPr lang="es-PR" b="1" dirty="0" err="1" smtClean="0">
                <a:cs typeface="Times New Roman" pitchFamily="18" charset="0"/>
              </a:rPr>
              <a:t>the</a:t>
            </a:r>
            <a:r>
              <a:rPr lang="es-PR" b="1" dirty="0" smtClean="0">
                <a:cs typeface="Times New Roman" pitchFamily="18" charset="0"/>
              </a:rPr>
              <a:t> </a:t>
            </a:r>
            <a:r>
              <a:rPr lang="es-PR" b="1" dirty="0" err="1" smtClean="0">
                <a:cs typeface="Times New Roman" pitchFamily="18" charset="0"/>
              </a:rPr>
              <a:t>future</a:t>
            </a:r>
            <a:r>
              <a:rPr lang="es-PR" b="1" dirty="0" smtClean="0">
                <a:cs typeface="Times New Roman" pitchFamily="18" charset="0"/>
              </a:rPr>
              <a:t> </a:t>
            </a:r>
            <a:r>
              <a:rPr lang="es-PR" b="1" dirty="0" err="1" smtClean="0">
                <a:cs typeface="Times New Roman" pitchFamily="18" charset="0"/>
              </a:rPr>
              <a:t>we</a:t>
            </a:r>
            <a:r>
              <a:rPr lang="es-PR" b="1" dirty="0" smtClean="0">
                <a:cs typeface="Times New Roman" pitchFamily="18" charset="0"/>
              </a:rPr>
              <a:t> can no </a:t>
            </a:r>
            <a:r>
              <a:rPr lang="es-PR" b="1" dirty="0" err="1" smtClean="0">
                <a:cs typeface="Times New Roman" pitchFamily="18" charset="0"/>
              </a:rPr>
              <a:t>longer</a:t>
            </a:r>
            <a:r>
              <a:rPr lang="es-PR" b="1" dirty="0" smtClean="0">
                <a:cs typeface="Times New Roman" pitchFamily="18" charset="0"/>
              </a:rPr>
              <a:t> </a:t>
            </a:r>
            <a:r>
              <a:rPr lang="es-PR" b="1" dirty="0" err="1" smtClean="0">
                <a:cs typeface="Times New Roman" pitchFamily="18" charset="0"/>
              </a:rPr>
              <a:t>allow</a:t>
            </a:r>
            <a:r>
              <a:rPr lang="es-PR" b="1" dirty="0" smtClean="0">
                <a:cs typeface="Times New Roman" pitchFamily="18" charset="0"/>
              </a:rPr>
              <a:t> </a:t>
            </a:r>
            <a:r>
              <a:rPr lang="es-PR" b="1" dirty="0" err="1" smtClean="0">
                <a:cs typeface="Times New Roman" pitchFamily="18" charset="0"/>
              </a:rPr>
              <a:t>ourselves</a:t>
            </a:r>
            <a:r>
              <a:rPr lang="es-PR" b="1" dirty="0" smtClean="0">
                <a:cs typeface="Times New Roman" pitchFamily="18" charset="0"/>
              </a:rPr>
              <a:t> </a:t>
            </a:r>
            <a:r>
              <a:rPr lang="es-PR" b="1" dirty="0" err="1" smtClean="0">
                <a:cs typeface="Times New Roman" pitchFamily="18" charset="0"/>
              </a:rPr>
              <a:t>to</a:t>
            </a:r>
            <a:r>
              <a:rPr lang="es-PR" b="1" dirty="0" smtClean="0">
                <a:cs typeface="Times New Roman" pitchFamily="18" charset="0"/>
              </a:rPr>
              <a:t> be </a:t>
            </a:r>
            <a:r>
              <a:rPr lang="es-PR" b="1" dirty="0" err="1" smtClean="0">
                <a:cs typeface="Times New Roman" pitchFamily="18" charset="0"/>
              </a:rPr>
              <a:t>ruled</a:t>
            </a:r>
            <a:r>
              <a:rPr lang="es-PR" b="1" dirty="0" smtClean="0">
                <a:cs typeface="Times New Roman" pitchFamily="18" charset="0"/>
              </a:rPr>
              <a:t> </a:t>
            </a:r>
            <a:r>
              <a:rPr lang="es-PR" b="1" dirty="0" err="1" smtClean="0">
                <a:cs typeface="Times New Roman" pitchFamily="18" charset="0"/>
              </a:rPr>
              <a:t>by</a:t>
            </a:r>
            <a:r>
              <a:rPr lang="es-PR" b="1" dirty="0" smtClean="0">
                <a:cs typeface="Times New Roman" pitchFamily="18" charset="0"/>
              </a:rPr>
              <a:t> </a:t>
            </a:r>
            <a:r>
              <a:rPr lang="es-PR" b="1" dirty="0" err="1" smtClean="0">
                <a:cs typeface="Times New Roman" pitchFamily="18" charset="0"/>
              </a:rPr>
              <a:t>our</a:t>
            </a:r>
            <a:r>
              <a:rPr lang="es-PR" b="1" dirty="0" smtClean="0">
                <a:cs typeface="Times New Roman" pitchFamily="18" charset="0"/>
              </a:rPr>
              <a:t> </a:t>
            </a:r>
            <a:r>
              <a:rPr lang="es-PR" b="1" dirty="0" err="1" smtClean="0">
                <a:cs typeface="Times New Roman" pitchFamily="18" charset="0"/>
              </a:rPr>
              <a:t>knowledge</a:t>
            </a:r>
            <a:r>
              <a:rPr lang="es-PR" b="1" dirty="0" smtClean="0">
                <a:cs typeface="Times New Roman" pitchFamily="18" charset="0"/>
              </a:rPr>
              <a:t>, WE </a:t>
            </a:r>
            <a:r>
              <a:rPr lang="es-PR" b="1" dirty="0" err="1" smtClean="0">
                <a:cs typeface="Times New Roman" pitchFamily="18" charset="0"/>
              </a:rPr>
              <a:t>must</a:t>
            </a:r>
            <a:r>
              <a:rPr lang="es-PR" b="1" dirty="0" smtClean="0">
                <a:cs typeface="Times New Roman" pitchFamily="18" charset="0"/>
              </a:rPr>
              <a:t> rule </a:t>
            </a:r>
            <a:r>
              <a:rPr lang="es-PR" b="1" dirty="0" err="1" smtClean="0">
                <a:cs typeface="Times New Roman" pitchFamily="18" charset="0"/>
              </a:rPr>
              <a:t>our</a:t>
            </a:r>
            <a:r>
              <a:rPr lang="es-PR" b="1" dirty="0" smtClean="0">
                <a:cs typeface="Times New Roman" pitchFamily="18" charset="0"/>
              </a:rPr>
              <a:t> </a:t>
            </a:r>
            <a:r>
              <a:rPr lang="es-PR" b="1" dirty="0" err="1" smtClean="0">
                <a:cs typeface="Times New Roman" pitchFamily="18" charset="0"/>
              </a:rPr>
              <a:t>knowledge</a:t>
            </a:r>
            <a:r>
              <a:rPr lang="es-PR" b="1" dirty="0" smtClean="0">
                <a:cs typeface="Times New Roman" pitchFamily="18" charset="0"/>
              </a:rPr>
              <a:t>.</a:t>
            </a:r>
          </a:p>
          <a:p>
            <a:pPr marL="58738" indent="-58738">
              <a:buFontTx/>
              <a:buNone/>
            </a:pPr>
            <a:endParaRPr lang="en-US" b="1" dirty="0" smtClean="0">
              <a:cs typeface="Times New Roman" pitchFamily="18" charset="0"/>
            </a:endParaRPr>
          </a:p>
          <a:p>
            <a:pPr marL="58738" indent="-58738">
              <a:buFontTx/>
              <a:buNone/>
            </a:pPr>
            <a:r>
              <a:rPr lang="es-PR" b="1" dirty="0" smtClean="0">
                <a:cs typeface="Times New Roman" pitchFamily="18" charset="0"/>
              </a:rPr>
              <a:t> </a:t>
            </a:r>
            <a:r>
              <a:rPr lang="es-PR" b="1" dirty="0" err="1" smtClean="0">
                <a:cs typeface="Times New Roman" pitchFamily="18" charset="0"/>
              </a:rPr>
              <a:t>It</a:t>
            </a:r>
            <a:r>
              <a:rPr lang="es-PR" b="1" dirty="0" smtClean="0">
                <a:cs typeface="Times New Roman" pitchFamily="18" charset="0"/>
              </a:rPr>
              <a:t> </a:t>
            </a:r>
            <a:r>
              <a:rPr lang="es-PR" b="1" dirty="0" err="1" smtClean="0">
                <a:cs typeface="Times New Roman" pitchFamily="18" charset="0"/>
              </a:rPr>
              <a:t>should</a:t>
            </a:r>
            <a:r>
              <a:rPr lang="es-PR" b="1" dirty="0" smtClean="0">
                <a:cs typeface="Times New Roman" pitchFamily="18" charset="0"/>
              </a:rPr>
              <a:t> </a:t>
            </a:r>
            <a:r>
              <a:rPr lang="es-PR" b="1" dirty="0" err="1" smtClean="0">
                <a:cs typeface="Times New Roman" pitchFamily="18" charset="0"/>
              </a:rPr>
              <a:t>not</a:t>
            </a:r>
            <a:r>
              <a:rPr lang="es-PR" b="1" dirty="0" smtClean="0">
                <a:cs typeface="Times New Roman" pitchFamily="18" charset="0"/>
              </a:rPr>
              <a:t> </a:t>
            </a:r>
            <a:r>
              <a:rPr lang="es-PR" b="1" dirty="0" err="1" smtClean="0">
                <a:cs typeface="Times New Roman" pitchFamily="18" charset="0"/>
              </a:rPr>
              <a:t>happen</a:t>
            </a:r>
            <a:r>
              <a:rPr lang="es-PR" b="1" dirty="0" smtClean="0">
                <a:cs typeface="Times New Roman" pitchFamily="18" charset="0"/>
              </a:rPr>
              <a:t> </a:t>
            </a:r>
            <a:r>
              <a:rPr lang="es-PR" b="1" dirty="0" err="1" smtClean="0">
                <a:cs typeface="Times New Roman" pitchFamily="18" charset="0"/>
              </a:rPr>
              <a:t>that</a:t>
            </a:r>
            <a:r>
              <a:rPr lang="es-PR" b="1" dirty="0" smtClean="0">
                <a:cs typeface="Times New Roman" pitchFamily="18" charset="0"/>
              </a:rPr>
              <a:t> </a:t>
            </a:r>
            <a:r>
              <a:rPr lang="es-PR" b="1" dirty="0" err="1" smtClean="0">
                <a:cs typeface="Times New Roman" pitchFamily="18" charset="0"/>
              </a:rPr>
              <a:t>we</a:t>
            </a:r>
            <a:r>
              <a:rPr lang="es-PR" b="1" dirty="0" smtClean="0">
                <a:cs typeface="Times New Roman" pitchFamily="18" charset="0"/>
              </a:rPr>
              <a:t> </a:t>
            </a:r>
            <a:r>
              <a:rPr lang="es-PR" b="1" dirty="0" err="1" smtClean="0">
                <a:cs typeface="Times New Roman" pitchFamily="18" charset="0"/>
              </a:rPr>
              <a:t>know</a:t>
            </a:r>
            <a:r>
              <a:rPr lang="es-PR" b="1" dirty="0">
                <a:cs typeface="Times New Roman" pitchFamily="18" charset="0"/>
              </a:rPr>
              <a:t> </a:t>
            </a:r>
            <a:r>
              <a:rPr lang="es-PR" b="1" dirty="0" err="1" smtClean="0">
                <a:cs typeface="Times New Roman" pitchFamily="18" charset="0"/>
              </a:rPr>
              <a:t>foreign</a:t>
            </a:r>
            <a:r>
              <a:rPr lang="es-PR" b="1" dirty="0" smtClean="0">
                <a:cs typeface="Times New Roman" pitchFamily="18" charset="0"/>
              </a:rPr>
              <a:t> </a:t>
            </a:r>
            <a:r>
              <a:rPr lang="es-PR" b="1" dirty="0" err="1" smtClean="0">
                <a:cs typeface="Times New Roman" pitchFamily="18" charset="0"/>
              </a:rPr>
              <a:t>languages</a:t>
            </a:r>
            <a:r>
              <a:rPr lang="es-PR" b="1" dirty="0" smtClean="0">
                <a:cs typeface="Times New Roman" pitchFamily="18" charset="0"/>
              </a:rPr>
              <a:t>, </a:t>
            </a:r>
            <a:r>
              <a:rPr lang="es-PR" b="1" dirty="0" err="1" smtClean="0">
                <a:cs typeface="Times New Roman" pitchFamily="18" charset="0"/>
              </a:rPr>
              <a:t>but</a:t>
            </a:r>
            <a:r>
              <a:rPr lang="es-PR" b="1" dirty="0" smtClean="0">
                <a:cs typeface="Times New Roman" pitchFamily="18" charset="0"/>
              </a:rPr>
              <a:t> </a:t>
            </a:r>
            <a:r>
              <a:rPr lang="es-PR" b="1" dirty="0" err="1" smtClean="0">
                <a:cs typeface="Times New Roman" pitchFamily="18" charset="0"/>
              </a:rPr>
              <a:t>remain</a:t>
            </a:r>
            <a:r>
              <a:rPr lang="es-PR" b="1" dirty="0" smtClean="0">
                <a:cs typeface="Times New Roman" pitchFamily="18" charset="0"/>
              </a:rPr>
              <a:t> </a:t>
            </a:r>
            <a:r>
              <a:rPr lang="es-PR" b="1" dirty="0" err="1" smtClean="0">
                <a:cs typeface="Times New Roman" pitchFamily="18" charset="0"/>
              </a:rPr>
              <a:t>ignorant</a:t>
            </a:r>
            <a:endParaRPr lang="es-PR" b="1" dirty="0" smtClean="0">
              <a:cs typeface="Times New Roman" pitchFamily="18" charset="0"/>
            </a:endParaRPr>
          </a:p>
          <a:p>
            <a:pPr marL="58738" indent="-58738">
              <a:buFontTx/>
              <a:buNone/>
            </a:pPr>
            <a:r>
              <a:rPr lang="es-PR" b="1" dirty="0" smtClean="0">
                <a:cs typeface="Times New Roman" pitchFamily="18" charset="0"/>
              </a:rPr>
              <a:t> in </a:t>
            </a:r>
            <a:r>
              <a:rPr lang="es-PR" b="1" dirty="0" err="1" smtClean="0">
                <a:cs typeface="Times New Roman" pitchFamily="18" charset="0"/>
              </a:rPr>
              <a:t>the</a:t>
            </a:r>
            <a:r>
              <a:rPr lang="es-PR" b="1" dirty="0" smtClean="0">
                <a:cs typeface="Times New Roman" pitchFamily="18" charset="0"/>
              </a:rPr>
              <a:t> </a:t>
            </a:r>
            <a:r>
              <a:rPr lang="es-PR" b="1" dirty="0" err="1" smtClean="0">
                <a:cs typeface="Times New Roman" pitchFamily="18" charset="0"/>
              </a:rPr>
              <a:t>understanding</a:t>
            </a:r>
            <a:r>
              <a:rPr lang="es-PR" b="1" dirty="0" smtClean="0">
                <a:cs typeface="Times New Roman" pitchFamily="18" charset="0"/>
              </a:rPr>
              <a:t> </a:t>
            </a:r>
          </a:p>
          <a:p>
            <a:pPr marL="58738" indent="-58738">
              <a:buFontTx/>
              <a:buNone/>
            </a:pPr>
            <a:r>
              <a:rPr lang="es-PR" b="1" dirty="0" smtClean="0">
                <a:cs typeface="Times New Roman" pitchFamily="18" charset="0"/>
              </a:rPr>
              <a:t> of </a:t>
            </a:r>
            <a:r>
              <a:rPr lang="es-PR" b="1" dirty="0" err="1" smtClean="0">
                <a:cs typeface="Times New Roman" pitchFamily="18" charset="0"/>
              </a:rPr>
              <a:t>the</a:t>
            </a:r>
            <a:r>
              <a:rPr lang="es-PR" b="1" dirty="0" smtClean="0">
                <a:cs typeface="Times New Roman" pitchFamily="18" charset="0"/>
              </a:rPr>
              <a:t> </a:t>
            </a:r>
            <a:r>
              <a:rPr lang="es-PR" b="1" dirty="0" err="1" smtClean="0">
                <a:cs typeface="Times New Roman" pitchFamily="18" charset="0"/>
              </a:rPr>
              <a:t>language</a:t>
            </a:r>
            <a:r>
              <a:rPr lang="es-PR" b="1" dirty="0" smtClean="0">
                <a:cs typeface="Times New Roman" pitchFamily="18" charset="0"/>
              </a:rPr>
              <a:t> of </a:t>
            </a:r>
            <a:r>
              <a:rPr lang="es-PR" b="1" dirty="0" err="1" smtClean="0">
                <a:cs typeface="Times New Roman" pitchFamily="18" charset="0"/>
              </a:rPr>
              <a:t>our</a:t>
            </a:r>
            <a:endParaRPr lang="es-PR" b="1" dirty="0">
              <a:cs typeface="Times New Roman" pitchFamily="18" charset="0"/>
            </a:endParaRPr>
          </a:p>
          <a:p>
            <a:pPr marL="58738" indent="-58738">
              <a:buFontTx/>
              <a:buNone/>
            </a:pPr>
            <a:r>
              <a:rPr lang="es-PR" b="1" dirty="0" smtClean="0">
                <a:cs typeface="Times New Roman" pitchFamily="18" charset="0"/>
              </a:rPr>
              <a:t> </a:t>
            </a:r>
            <a:r>
              <a:rPr lang="es-PR" b="1" dirty="0" err="1" smtClean="0">
                <a:cs typeface="Times New Roman" pitchFamily="18" charset="0"/>
              </a:rPr>
              <a:t>own</a:t>
            </a:r>
            <a:r>
              <a:rPr lang="es-PR" b="1" dirty="0" smtClean="0">
                <a:cs typeface="Times New Roman" pitchFamily="18" charset="0"/>
              </a:rPr>
              <a:t> </a:t>
            </a:r>
            <a:r>
              <a:rPr lang="es-PR" b="1" dirty="0" err="1" smtClean="0">
                <a:cs typeface="Times New Roman" pitchFamily="18" charset="0"/>
              </a:rPr>
              <a:t>hearts</a:t>
            </a:r>
            <a:r>
              <a:rPr lang="es-PR" b="1" dirty="0" smtClean="0">
                <a:cs typeface="Times New Roman" pitchFamily="18" charset="0"/>
              </a:rPr>
              <a:t>.”  </a:t>
            </a:r>
            <a:r>
              <a:rPr lang="es-PR" sz="2400" dirty="0" smtClean="0">
                <a:cs typeface="Times New Roman" pitchFamily="18" charset="0"/>
              </a:rPr>
              <a:t>JK   </a:t>
            </a:r>
          </a:p>
          <a:p>
            <a:pPr marL="58738" indent="-58738">
              <a:buFontTx/>
              <a:buNone/>
            </a:pPr>
            <a:r>
              <a:rPr lang="es-PR" sz="2400" dirty="0">
                <a:cs typeface="Times New Roman" pitchFamily="18" charset="0"/>
              </a:rPr>
              <a:t> </a:t>
            </a:r>
            <a:endParaRPr lang="es-PR" sz="2400" dirty="0" smtClean="0">
              <a:cs typeface="Times New Roman" pitchFamily="18" charset="0"/>
            </a:endParaRPr>
          </a:p>
          <a:p>
            <a:pPr marL="58738" indent="-58738">
              <a:buFontTx/>
              <a:buNone/>
            </a:pPr>
            <a:r>
              <a:rPr lang="es-PR" sz="2400" dirty="0">
                <a:cs typeface="Times New Roman" pitchFamily="18" charset="0"/>
              </a:rPr>
              <a:t> </a:t>
            </a:r>
            <a:r>
              <a:rPr lang="es-PR" sz="2400" dirty="0" smtClean="0">
                <a:cs typeface="Times New Roman" pitchFamily="18" charset="0"/>
              </a:rPr>
              <a:t>                </a:t>
            </a:r>
            <a:r>
              <a:rPr lang="en-US" sz="2400" dirty="0" smtClean="0"/>
              <a:t>Pre-founding </a:t>
            </a:r>
            <a:r>
              <a:rPr lang="en-US" sz="2400" dirty="0"/>
              <a:t>Document </a:t>
            </a:r>
            <a:r>
              <a:rPr lang="en-US" sz="1800" dirty="0"/>
              <a:t>(1912)</a:t>
            </a:r>
          </a:p>
          <a:p>
            <a:pPr marL="58738" indent="-58738">
              <a:buFontTx/>
              <a:buNone/>
            </a:pPr>
            <a:endParaRPr lang="es-PR" dirty="0" smtClean="0">
              <a:cs typeface="Times New Roman" pitchFamily="18" charset="0"/>
            </a:endParaRPr>
          </a:p>
          <a:p>
            <a:pPr marL="58738" indent="-58738">
              <a:buFontTx/>
              <a:buNone/>
            </a:pPr>
            <a:endParaRPr lang="es-PR" dirty="0" smtClean="0">
              <a:cs typeface="Times New Roman" pitchFamily="18" charset="0"/>
            </a:endParaRPr>
          </a:p>
          <a:p>
            <a:pPr marL="58738" indent="-58738">
              <a:buFontTx/>
              <a:buNone/>
            </a:pPr>
            <a:endParaRPr lang="es-PR" dirty="0" smtClean="0"/>
          </a:p>
        </p:txBody>
      </p:sp>
      <p:pic>
        <p:nvPicPr>
          <p:cNvPr id="58372" name="Picture 4" descr="amor1"/>
          <p:cNvPicPr>
            <a:picLocks noChangeAspect="1" noChangeArrowheads="1"/>
          </p:cNvPicPr>
          <p:nvPr/>
        </p:nvPicPr>
        <p:blipFill>
          <a:blip r:embed="rId3"/>
          <a:srcRect/>
          <a:stretch>
            <a:fillRect/>
          </a:stretch>
        </p:blipFill>
        <p:spPr bwMode="auto">
          <a:xfrm>
            <a:off x="6477000" y="4419600"/>
            <a:ext cx="2209800" cy="2030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sldNum" sz="quarter" idx="12"/>
          </p:nvPr>
        </p:nvSpPr>
        <p:spPr/>
        <p:txBody>
          <a:bodyPr/>
          <a:lstStyle/>
          <a:p>
            <a:pPr fontAlgn="base">
              <a:spcBef>
                <a:spcPct val="0"/>
              </a:spcBef>
              <a:spcAft>
                <a:spcPct val="0"/>
              </a:spcAft>
              <a:defRPr/>
            </a:pPr>
            <a:fld id="{7A7A0CC0-AEF1-4315-B1A7-8606D01452F5}" type="slidenum">
              <a:rPr lang="en-US" smtClean="0">
                <a:solidFill>
                  <a:schemeClr val="tx1"/>
                </a:solidFill>
                <a:cs typeface="Arial" charset="0"/>
              </a:rPr>
              <a:pPr fontAlgn="base">
                <a:spcBef>
                  <a:spcPct val="0"/>
                </a:spcBef>
                <a:spcAft>
                  <a:spcPct val="0"/>
                </a:spcAft>
                <a:defRPr/>
              </a:pPr>
              <a:t>28</a:t>
            </a:fld>
            <a:endParaRPr lang="en-US" smtClean="0">
              <a:solidFill>
                <a:schemeClr val="tx1"/>
              </a:solidFill>
              <a:cs typeface="Arial" charset="0"/>
            </a:endParaRPr>
          </a:p>
        </p:txBody>
      </p:sp>
      <p:sp>
        <p:nvSpPr>
          <p:cNvPr id="60418" name="Rectangle 2"/>
          <p:cNvSpPr>
            <a:spLocks noGrp="1" noChangeArrowheads="1"/>
          </p:cNvSpPr>
          <p:nvPr>
            <p:ph type="body" idx="1"/>
          </p:nvPr>
        </p:nvSpPr>
        <p:spPr>
          <a:xfrm>
            <a:off x="914400" y="2590800"/>
            <a:ext cx="7848600" cy="3886200"/>
          </a:xfrm>
        </p:spPr>
        <p:txBody>
          <a:bodyPr/>
          <a:lstStyle/>
          <a:p>
            <a:r>
              <a:rPr lang="en-US" b="1" dirty="0" smtClean="0">
                <a:latin typeface="Arial" pitchFamily="34" charset="0"/>
                <a:cs typeface="Arial" pitchFamily="34" charset="0"/>
              </a:rPr>
              <a:t>“ The degree of our growth in knowledge must be the degree of our growth in  inner depth, in our spiritual development.</a:t>
            </a:r>
          </a:p>
          <a:p>
            <a:r>
              <a:rPr lang="en-US" b="1" dirty="0" smtClean="0">
                <a:latin typeface="Arial" pitchFamily="34" charset="0"/>
                <a:cs typeface="Arial" pitchFamily="34" charset="0"/>
              </a:rPr>
              <a:t>Otherwise an immense emptiness will come about in our soul, a huge abyss that will make us deeply unhappy ”JK</a:t>
            </a:r>
          </a:p>
          <a:p>
            <a:pPr algn="r"/>
            <a:r>
              <a:rPr lang="en-US" sz="2000" dirty="0" err="1"/>
              <a:t>Prefounding</a:t>
            </a:r>
            <a:r>
              <a:rPr lang="en-US" sz="2000" dirty="0"/>
              <a:t> Document (1912)</a:t>
            </a:r>
          </a:p>
          <a:p>
            <a:endParaRPr lang="en-US" dirty="0" smtClean="0"/>
          </a:p>
        </p:txBody>
      </p:sp>
      <p:pic>
        <p:nvPicPr>
          <p:cNvPr id="60419" name="Picture 3" descr="fondos-pantalla-amor-corazon-p"/>
          <p:cNvPicPr>
            <a:picLocks noChangeAspect="1" noChangeArrowheads="1"/>
          </p:cNvPicPr>
          <p:nvPr/>
        </p:nvPicPr>
        <p:blipFill>
          <a:blip r:embed="rId3"/>
          <a:srcRect/>
          <a:stretch>
            <a:fillRect/>
          </a:stretch>
        </p:blipFill>
        <p:spPr bwMode="auto">
          <a:xfrm>
            <a:off x="2971800" y="304800"/>
            <a:ext cx="2971800" cy="223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6"/>
          <p:cNvSpPr>
            <a:spLocks noGrp="1" noChangeArrowheads="1"/>
          </p:cNvSpPr>
          <p:nvPr>
            <p:ph type="sldNum" sz="quarter" idx="12"/>
          </p:nvPr>
        </p:nvSpPr>
        <p:spPr/>
        <p:txBody>
          <a:bodyPr/>
          <a:lstStyle/>
          <a:p>
            <a:pPr fontAlgn="base">
              <a:spcBef>
                <a:spcPct val="0"/>
              </a:spcBef>
              <a:spcAft>
                <a:spcPct val="0"/>
              </a:spcAft>
              <a:defRPr/>
            </a:pPr>
            <a:fld id="{F86C4681-A3D9-4DED-A480-F69DDE2ABE5F}" type="slidenum">
              <a:rPr lang="en-US" smtClean="0">
                <a:solidFill>
                  <a:schemeClr val="tx1"/>
                </a:solidFill>
                <a:cs typeface="Arial" charset="0"/>
              </a:rPr>
              <a:pPr fontAlgn="base">
                <a:spcBef>
                  <a:spcPct val="0"/>
                </a:spcBef>
                <a:spcAft>
                  <a:spcPct val="0"/>
                </a:spcAft>
                <a:defRPr/>
              </a:pPr>
              <a:t>29</a:t>
            </a:fld>
            <a:endParaRPr lang="en-US" smtClean="0">
              <a:solidFill>
                <a:schemeClr val="tx1"/>
              </a:solidFill>
              <a:cs typeface="Arial" charset="0"/>
            </a:endParaRPr>
          </a:p>
        </p:txBody>
      </p:sp>
      <p:sp>
        <p:nvSpPr>
          <p:cNvPr id="62466" name="Rectangle 2"/>
          <p:cNvSpPr>
            <a:spLocks noGrp="1" noChangeArrowheads="1"/>
          </p:cNvSpPr>
          <p:nvPr>
            <p:ph type="title"/>
          </p:nvPr>
        </p:nvSpPr>
        <p:spPr>
          <a:xfrm>
            <a:off x="1295400" y="247650"/>
            <a:ext cx="7162800" cy="990600"/>
          </a:xfrm>
        </p:spPr>
        <p:txBody>
          <a:bodyPr/>
          <a:lstStyle/>
          <a:p>
            <a:r>
              <a:rPr lang="es-PR" sz="3600" dirty="0" err="1" smtClean="0"/>
              <a:t>Therefore</a:t>
            </a:r>
            <a:r>
              <a:rPr lang="es-PR" sz="3600" dirty="0" smtClean="0"/>
              <a:t>, </a:t>
            </a:r>
            <a:r>
              <a:rPr lang="es-PR" sz="3600" dirty="0" err="1" smtClean="0"/>
              <a:t>Self-education</a:t>
            </a:r>
            <a:r>
              <a:rPr lang="es-PR" sz="3600" dirty="0" smtClean="0"/>
              <a:t>!</a:t>
            </a:r>
          </a:p>
        </p:txBody>
      </p:sp>
      <p:sp>
        <p:nvSpPr>
          <p:cNvPr id="62467" name="Rectangle 3"/>
          <p:cNvSpPr>
            <a:spLocks noGrp="1" noChangeArrowheads="1"/>
          </p:cNvSpPr>
          <p:nvPr>
            <p:ph type="body" idx="1"/>
          </p:nvPr>
        </p:nvSpPr>
        <p:spPr>
          <a:xfrm>
            <a:off x="1066800" y="1371600"/>
            <a:ext cx="7391400" cy="5181600"/>
          </a:xfrm>
        </p:spPr>
        <p:txBody>
          <a:bodyPr/>
          <a:lstStyle/>
          <a:p>
            <a:r>
              <a:rPr lang="en-US" sz="2800" b="1" dirty="0" smtClean="0"/>
              <a:t>Know yourself!</a:t>
            </a:r>
          </a:p>
          <a:p>
            <a:r>
              <a:rPr lang="en-US" sz="2800" b="1" dirty="0" smtClean="0"/>
              <a:t>Look for a healthy balance! </a:t>
            </a:r>
          </a:p>
          <a:p>
            <a:r>
              <a:rPr lang="en-US" sz="2800" b="1" dirty="0" smtClean="0"/>
              <a:t>The balance between your faith and your grasp of science will answer the needs and most profound wishes</a:t>
            </a:r>
          </a:p>
          <a:p>
            <a:pPr lvl="1"/>
            <a:r>
              <a:rPr lang="en-US" b="1" dirty="0" smtClean="0"/>
              <a:t>of your hearts</a:t>
            </a:r>
          </a:p>
          <a:p>
            <a:pPr lvl="1"/>
            <a:r>
              <a:rPr lang="en-US" b="1" dirty="0" smtClean="0"/>
              <a:t>you will be making an important contribution to solving the needs and meeting the challenges of our times </a:t>
            </a:r>
          </a:p>
          <a:p>
            <a:pPr lvl="1"/>
            <a:endParaRPr lang="en-US" b="1" dirty="0" smtClean="0"/>
          </a:p>
        </p:txBody>
      </p:sp>
      <p:pic>
        <p:nvPicPr>
          <p:cNvPr id="62468" name="Picture 4" descr="j0300840"/>
          <p:cNvPicPr>
            <a:picLocks noChangeAspect="1" noChangeArrowheads="1"/>
          </p:cNvPicPr>
          <p:nvPr/>
        </p:nvPicPr>
        <p:blipFill>
          <a:blip r:embed="rId3"/>
          <a:srcRect/>
          <a:stretch>
            <a:fillRect/>
          </a:stretch>
        </p:blipFill>
        <p:spPr bwMode="auto">
          <a:xfrm>
            <a:off x="7086600" y="990600"/>
            <a:ext cx="1814513" cy="1528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2400"/>
            <a:ext cx="8534400" cy="701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57" name="Rectangle 3"/>
          <p:cNvSpPr>
            <a:spLocks noGrp="1" noChangeArrowheads="1"/>
          </p:cNvSpPr>
          <p:nvPr>
            <p:ph type="body" idx="4294967295"/>
          </p:nvPr>
        </p:nvSpPr>
        <p:spPr>
          <a:xfrm>
            <a:off x="1219200" y="304800"/>
            <a:ext cx="8077200" cy="4114800"/>
          </a:xfrm>
        </p:spPr>
        <p:txBody>
          <a:bodyPr/>
          <a:lstStyle/>
          <a:p>
            <a:pPr marL="0" indent="0" algn="ctr">
              <a:lnSpc>
                <a:spcPct val="90000"/>
              </a:lnSpc>
              <a:buNone/>
            </a:pPr>
            <a:r>
              <a:rPr lang="en-US" sz="4000" b="1" dirty="0" smtClean="0">
                <a:latin typeface="Arial" pitchFamily="34" charset="0"/>
                <a:cs typeface="Arial" pitchFamily="34" charset="0"/>
              </a:rPr>
              <a:t>“What you are,</a:t>
            </a:r>
          </a:p>
          <a:p>
            <a:pPr marL="0" indent="0" algn="ctr">
              <a:lnSpc>
                <a:spcPct val="90000"/>
              </a:lnSpc>
              <a:buNone/>
            </a:pPr>
            <a:r>
              <a:rPr lang="en-US" sz="4000" b="1" dirty="0" smtClean="0">
                <a:latin typeface="Arial" pitchFamily="34" charset="0"/>
                <a:cs typeface="Arial" pitchFamily="34" charset="0"/>
              </a:rPr>
              <a:t>the way you live, </a:t>
            </a:r>
          </a:p>
          <a:p>
            <a:pPr marL="0" indent="0" algn="ctr">
              <a:lnSpc>
                <a:spcPct val="90000"/>
              </a:lnSpc>
              <a:buNone/>
            </a:pPr>
            <a:r>
              <a:rPr lang="en-US" sz="4000" b="1" dirty="0" smtClean="0">
                <a:latin typeface="Arial" pitchFamily="34" charset="0"/>
                <a:cs typeface="Arial" pitchFamily="34" charset="0"/>
              </a:rPr>
              <a:t>Affects others,</a:t>
            </a:r>
          </a:p>
          <a:p>
            <a:pPr marL="0" indent="0" algn="ctr">
              <a:lnSpc>
                <a:spcPct val="90000"/>
              </a:lnSpc>
              <a:buNone/>
            </a:pPr>
            <a:endParaRPr lang="en-US" sz="4000" b="1" dirty="0">
              <a:latin typeface="Arial" pitchFamily="34" charset="0"/>
              <a:cs typeface="Arial" pitchFamily="34" charset="0"/>
            </a:endParaRPr>
          </a:p>
          <a:p>
            <a:pPr marL="0" indent="0" algn="ctr">
              <a:lnSpc>
                <a:spcPct val="90000"/>
              </a:lnSpc>
              <a:buNone/>
            </a:pPr>
            <a:endParaRPr lang="en-US" sz="4000" b="1" dirty="0" smtClean="0">
              <a:latin typeface="Arial" pitchFamily="34" charset="0"/>
              <a:cs typeface="Arial" pitchFamily="34" charset="0"/>
            </a:endParaRPr>
          </a:p>
          <a:p>
            <a:pPr marL="0" indent="0" algn="ctr">
              <a:lnSpc>
                <a:spcPct val="90000"/>
              </a:lnSpc>
              <a:buNone/>
            </a:pPr>
            <a:endParaRPr lang="en-US" sz="4000" b="1" dirty="0">
              <a:latin typeface="Arial" pitchFamily="34" charset="0"/>
              <a:cs typeface="Arial" pitchFamily="34" charset="0"/>
            </a:endParaRPr>
          </a:p>
          <a:p>
            <a:pPr>
              <a:lnSpc>
                <a:spcPct val="90000"/>
              </a:lnSpc>
              <a:buFontTx/>
              <a:buNone/>
            </a:pPr>
            <a:endParaRPr lang="en-US" sz="4000" b="1" dirty="0" smtClean="0">
              <a:latin typeface="Arial" pitchFamily="34" charset="0"/>
              <a:cs typeface="Arial" pitchFamily="34" charset="0"/>
            </a:endParaRPr>
          </a:p>
          <a:p>
            <a:pPr algn="ctr">
              <a:lnSpc>
                <a:spcPct val="90000"/>
              </a:lnSpc>
              <a:buFontTx/>
              <a:buNone/>
            </a:pPr>
            <a:r>
              <a:rPr lang="en-US" sz="4000" b="1" dirty="0" smtClean="0">
                <a:latin typeface="Arial" pitchFamily="34" charset="0"/>
                <a:cs typeface="Arial" pitchFamily="34" charset="0"/>
              </a:rPr>
              <a:t>  determines their misfortune or increases </a:t>
            </a:r>
            <a:r>
              <a:rPr lang="en-US" sz="4000" b="1" dirty="0">
                <a:latin typeface="Arial" pitchFamily="34" charset="0"/>
                <a:cs typeface="Arial" pitchFamily="34" charset="0"/>
              </a:rPr>
              <a:t>their </a:t>
            </a:r>
            <a:r>
              <a:rPr lang="en-US" sz="4000" b="1" dirty="0" smtClean="0">
                <a:latin typeface="Arial" pitchFamily="34" charset="0"/>
                <a:cs typeface="Arial" pitchFamily="34" charset="0"/>
              </a:rPr>
              <a:t>happiness ” </a:t>
            </a:r>
            <a:endParaRPr lang="en-US" sz="4000" b="1" dirty="0">
              <a:latin typeface="Arial" pitchFamily="34" charset="0"/>
              <a:cs typeface="Arial" pitchFamily="34" charset="0"/>
            </a:endParaRPr>
          </a:p>
          <a:p>
            <a:pPr>
              <a:lnSpc>
                <a:spcPct val="90000"/>
              </a:lnSpc>
              <a:buFontTx/>
              <a:buNone/>
            </a:pPr>
            <a:r>
              <a:rPr lang="en-US" sz="2400" b="1" dirty="0" smtClean="0">
                <a:latin typeface="Arial" pitchFamily="34" charset="0"/>
                <a:cs typeface="Arial" pitchFamily="34" charset="0"/>
              </a:rPr>
              <a:t>                                                                  Fr. J. </a:t>
            </a:r>
            <a:r>
              <a:rPr lang="en-US" sz="2400" b="1" dirty="0" err="1" smtClean="0">
                <a:latin typeface="Arial" pitchFamily="34" charset="0"/>
                <a:cs typeface="Arial" pitchFamily="34" charset="0"/>
              </a:rPr>
              <a:t>Kentenich</a:t>
            </a:r>
            <a:r>
              <a:rPr lang="en-US" sz="2400" b="1" dirty="0">
                <a:latin typeface="Arial" pitchFamily="34" charset="0"/>
                <a:cs typeface="Arial" pitchFamily="34" charset="0"/>
              </a:rPr>
              <a:t> </a:t>
            </a:r>
            <a:r>
              <a:rPr lang="en-US" sz="2400" b="1" dirty="0" smtClean="0">
                <a:latin typeface="Arial" pitchFamily="34" charset="0"/>
                <a:cs typeface="Arial" pitchFamily="34" charset="0"/>
              </a:rPr>
              <a:t>            </a:t>
            </a:r>
          </a:p>
          <a:p>
            <a:pPr algn="ctr">
              <a:lnSpc>
                <a:spcPct val="90000"/>
              </a:lnSpc>
              <a:buFontTx/>
              <a:buNone/>
            </a:pPr>
            <a:r>
              <a:rPr lang="en-US" sz="1800" b="1" dirty="0">
                <a:latin typeface="Arial" pitchFamily="34" charset="0"/>
                <a:cs typeface="Arial" pitchFamily="34" charset="0"/>
              </a:rPr>
              <a:t> </a:t>
            </a:r>
            <a:r>
              <a:rPr lang="en-US" sz="1800" b="1" dirty="0" smtClean="0">
                <a:latin typeface="Arial" pitchFamily="34" charset="0"/>
                <a:cs typeface="Arial" pitchFamily="34" charset="0"/>
              </a:rPr>
              <a:t>                                  </a:t>
            </a:r>
            <a:r>
              <a:rPr lang="en-US" sz="1800" b="1" dirty="0" smtClean="0">
                <a:latin typeface="Arial" pitchFamily="34" charset="0"/>
                <a:cs typeface="Arial" pitchFamily="34" charset="0"/>
              </a:rPr>
              <a:t>Founder </a:t>
            </a:r>
            <a:r>
              <a:rPr lang="en-US" sz="1800" b="1" dirty="0" smtClean="0">
                <a:latin typeface="Arial" pitchFamily="34" charset="0"/>
                <a:cs typeface="Arial" pitchFamily="34" charset="0"/>
              </a:rPr>
              <a:t>- International </a:t>
            </a:r>
            <a:r>
              <a:rPr lang="en-US" sz="1800" b="1" dirty="0" err="1">
                <a:latin typeface="Arial" pitchFamily="34" charset="0"/>
                <a:cs typeface="Arial" pitchFamily="34" charset="0"/>
              </a:rPr>
              <a:t>Schoenstatt</a:t>
            </a:r>
            <a:r>
              <a:rPr lang="en-US" sz="1800" b="1" dirty="0">
                <a:latin typeface="Arial" pitchFamily="34" charset="0"/>
                <a:cs typeface="Arial" pitchFamily="34" charset="0"/>
              </a:rPr>
              <a:t> Movement</a:t>
            </a:r>
            <a:endParaRPr lang="en-US" sz="18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1"/>
            <a:ext cx="9144000" cy="914400"/>
          </a:xfrm>
        </p:spPr>
        <p:txBody>
          <a:bodyPr/>
          <a:lstStyle/>
          <a:p>
            <a:r>
              <a:rPr lang="en-US" sz="3600" dirty="0" smtClean="0"/>
              <a:t>the need </a:t>
            </a:r>
            <a:r>
              <a:rPr lang="en-US" sz="3600" dirty="0"/>
              <a:t>of self education</a:t>
            </a:r>
            <a:endParaRPr lang="es-PR" sz="3600" dirty="0"/>
          </a:p>
        </p:txBody>
      </p:sp>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30</a:t>
            </a:fld>
            <a:endParaRPr lang="en-US"/>
          </a:p>
        </p:txBody>
      </p:sp>
      <p:sp>
        <p:nvSpPr>
          <p:cNvPr id="6" name="Rectangle 5"/>
          <p:cNvSpPr/>
          <p:nvPr/>
        </p:nvSpPr>
        <p:spPr>
          <a:xfrm>
            <a:off x="838200" y="1371600"/>
            <a:ext cx="8305800" cy="5386090"/>
          </a:xfrm>
          <a:prstGeom prst="rect">
            <a:avLst/>
          </a:prstGeom>
        </p:spPr>
        <p:txBody>
          <a:bodyPr wrap="square">
            <a:spAutoFit/>
          </a:bodyPr>
          <a:lstStyle/>
          <a:p>
            <a:r>
              <a:rPr lang="en-US" sz="3200" b="1" dirty="0" smtClean="0">
                <a:latin typeface="Times New Roman" pitchFamily="18" charset="0"/>
                <a:cs typeface="Times New Roman" pitchFamily="18" charset="0"/>
              </a:rPr>
              <a:t>“</a:t>
            </a:r>
            <a:r>
              <a:rPr lang="en-US" sz="3200" b="1" dirty="0">
                <a:latin typeface="Times New Roman" pitchFamily="18" charset="0"/>
                <a:cs typeface="Times New Roman" pitchFamily="18" charset="0"/>
              </a:rPr>
              <a:t>The digital world is in need </a:t>
            </a:r>
            <a:r>
              <a:rPr lang="en-US" sz="3200" b="1" dirty="0" smtClean="0">
                <a:latin typeface="Times New Roman" pitchFamily="18" charset="0"/>
                <a:cs typeface="Times New Roman" pitchFamily="18" charset="0"/>
              </a:rPr>
              <a:t>of</a:t>
            </a:r>
          </a:p>
          <a:p>
            <a:r>
              <a:rPr lang="en-US" sz="3200" dirty="0" smtClean="0">
                <a:ln w="18415" cmpd="sng">
                  <a:solidFill>
                    <a:srgbClr val="FFFFFF"/>
                  </a:solidFill>
                  <a:prstDash val="solid"/>
                </a:ln>
                <a:effectLst>
                  <a:innerShdw blurRad="63500" dist="50800" dir="13500000">
                    <a:prstClr val="black">
                      <a:alpha val="50000"/>
                    </a:prstClr>
                  </a:innerShdw>
                </a:effectLst>
                <a:latin typeface="Times New Roman" pitchFamily="18" charset="0"/>
                <a:cs typeface="Times New Roman" pitchFamily="18" charset="0"/>
              </a:rPr>
              <a:t>self </a:t>
            </a:r>
            <a:r>
              <a:rPr lang="en-US" sz="3200" dirty="0">
                <a:ln w="18415" cmpd="sng">
                  <a:solidFill>
                    <a:srgbClr val="FFFFFF"/>
                  </a:solidFill>
                  <a:prstDash val="solid"/>
                </a:ln>
                <a:effectLst>
                  <a:innerShdw blurRad="63500" dist="50800" dir="13500000">
                    <a:prstClr val="black">
                      <a:alpha val="50000"/>
                    </a:prstClr>
                  </a:innerShdw>
                </a:effectLst>
                <a:latin typeface="Times New Roman" pitchFamily="18" charset="0"/>
                <a:cs typeface="Times New Roman" pitchFamily="18" charset="0"/>
              </a:rPr>
              <a:t>education </a:t>
            </a:r>
            <a:r>
              <a:rPr lang="en-US" sz="3200" b="1" dirty="0">
                <a:latin typeface="Times New Roman" pitchFamily="18" charset="0"/>
                <a:cs typeface="Times New Roman" pitchFamily="18" charset="0"/>
              </a:rPr>
              <a:t>lest we be </a:t>
            </a:r>
            <a:r>
              <a:rPr lang="en-US" sz="3200" b="1" dirty="0" smtClean="0">
                <a:latin typeface="Times New Roman" pitchFamily="18" charset="0"/>
                <a:cs typeface="Times New Roman" pitchFamily="18" charset="0"/>
              </a:rPr>
              <a:t>crushed </a:t>
            </a:r>
          </a:p>
          <a:p>
            <a:r>
              <a:rPr lang="en-US" sz="3200" b="1" dirty="0" smtClean="0">
                <a:latin typeface="Times New Roman" pitchFamily="18" charset="0"/>
                <a:cs typeface="Times New Roman" pitchFamily="18" charset="0"/>
              </a:rPr>
              <a:t>by giants who </a:t>
            </a:r>
            <a:r>
              <a:rPr lang="en-US" sz="3200" b="1" dirty="0">
                <a:latin typeface="Times New Roman" pitchFamily="18" charset="0"/>
                <a:cs typeface="Times New Roman" pitchFamily="18" charset="0"/>
              </a:rPr>
              <a:t>want to rob us </a:t>
            </a:r>
            <a:r>
              <a:rPr lang="en-US" sz="3200" b="1" dirty="0" smtClean="0">
                <a:latin typeface="Times New Roman" pitchFamily="18" charset="0"/>
                <a:cs typeface="Times New Roman" pitchFamily="18" charset="0"/>
              </a:rPr>
              <a:t>of </a:t>
            </a:r>
          </a:p>
          <a:p>
            <a:r>
              <a:rPr lang="en-US" sz="3200" b="1" dirty="0" smtClean="0">
                <a:latin typeface="Times New Roman" pitchFamily="18" charset="0"/>
                <a:cs typeface="Times New Roman" pitchFamily="18" charset="0"/>
              </a:rPr>
              <a:t>our memories </a:t>
            </a:r>
            <a:r>
              <a:rPr lang="en-US" sz="3200" b="1" dirty="0">
                <a:latin typeface="Times New Roman" pitchFamily="18" charset="0"/>
                <a:cs typeface="Times New Roman" pitchFamily="18" charset="0"/>
              </a:rPr>
              <a:t>and </a:t>
            </a:r>
            <a:r>
              <a:rPr lang="en-US" sz="3200" b="1" dirty="0" smtClean="0">
                <a:latin typeface="Times New Roman" pitchFamily="18" charset="0"/>
                <a:cs typeface="Times New Roman" pitchFamily="18" charset="0"/>
              </a:rPr>
              <a:t>our</a:t>
            </a:r>
          </a:p>
          <a:p>
            <a:r>
              <a:rPr lang="en-US" sz="3200" b="1" dirty="0" smtClean="0">
                <a:latin typeface="Times New Roman" pitchFamily="18" charset="0"/>
                <a:cs typeface="Times New Roman" pitchFamily="18" charset="0"/>
              </a:rPr>
              <a:t>independent </a:t>
            </a:r>
            <a:r>
              <a:rPr lang="en-US" sz="3200" b="1" dirty="0">
                <a:latin typeface="Times New Roman" pitchFamily="18" charset="0"/>
                <a:cs typeface="Times New Roman" pitchFamily="18" charset="0"/>
              </a:rPr>
              <a:t>thinking. </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Since </a:t>
            </a:r>
            <a:r>
              <a:rPr lang="en-US" sz="3200" b="1" dirty="0">
                <a:latin typeface="Times New Roman" pitchFamily="18" charset="0"/>
                <a:cs typeface="Times New Roman" pitchFamily="18" charset="0"/>
              </a:rPr>
              <a:t>we will never return to the </a:t>
            </a:r>
            <a:r>
              <a:rPr lang="en-US" sz="3200" b="1" dirty="0" smtClean="0">
                <a:latin typeface="Times New Roman" pitchFamily="18" charset="0"/>
                <a:cs typeface="Times New Roman" pitchFamily="18" charset="0"/>
              </a:rPr>
              <a:t>pre-digital </a:t>
            </a:r>
            <a:r>
              <a:rPr lang="en-US" sz="3200" b="1" dirty="0">
                <a:latin typeface="Times New Roman" pitchFamily="18" charset="0"/>
                <a:cs typeface="Times New Roman" pitchFamily="18" charset="0"/>
              </a:rPr>
              <a:t>age we need people who see through the system and master things the computer can not do”. </a:t>
            </a:r>
          </a:p>
          <a:p>
            <a:pPr algn="r"/>
            <a:r>
              <a:rPr lang="en-US" sz="2400" dirty="0" smtClean="0">
                <a:latin typeface="Times New Roman" pitchFamily="18" charset="0"/>
                <a:cs typeface="Times New Roman" pitchFamily="18" charset="0"/>
              </a:rPr>
              <a:t>Frank </a:t>
            </a:r>
            <a:r>
              <a:rPr lang="en-US" sz="2400" dirty="0" err="1">
                <a:latin typeface="Times New Roman" pitchFamily="18" charset="0"/>
                <a:cs typeface="Times New Roman" pitchFamily="18" charset="0"/>
              </a:rPr>
              <a:t>Shirrmacher</a:t>
            </a:r>
            <a:endParaRPr lang="en-US" sz="2400" dirty="0">
              <a:latin typeface="Times New Roman" pitchFamily="18" charset="0"/>
              <a:cs typeface="Times New Roman" pitchFamily="18" charset="0"/>
            </a:endParaRPr>
          </a:p>
        </p:txBody>
      </p:sp>
      <p:pic>
        <p:nvPicPr>
          <p:cNvPr id="2050" name="Picture 2" descr="stock-photo-316263-stepped-on-by-a-giant.jpg (380×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2526821" cy="2466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4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31</a:t>
            </a:fld>
            <a:endParaRPr lang="en-US"/>
          </a:p>
        </p:txBody>
      </p:sp>
      <p:sp>
        <p:nvSpPr>
          <p:cNvPr id="5" name="Title 1"/>
          <p:cNvSpPr>
            <a:spLocks noGrp="1"/>
          </p:cNvSpPr>
          <p:nvPr>
            <p:ph type="title"/>
          </p:nvPr>
        </p:nvSpPr>
        <p:spPr>
          <a:xfrm>
            <a:off x="914400" y="304800"/>
            <a:ext cx="7772400" cy="1362075"/>
          </a:xfrm>
        </p:spPr>
        <p:txBody>
          <a:bodyPr/>
          <a:lstStyle/>
          <a:p>
            <a:r>
              <a:rPr lang="en-US" dirty="0"/>
              <a:t>Accept the challenge of self education</a:t>
            </a:r>
            <a:endParaRPr lang="es-PR" dirty="0"/>
          </a:p>
        </p:txBody>
      </p:sp>
      <p:sp>
        <p:nvSpPr>
          <p:cNvPr id="6" name="TextBox 5"/>
          <p:cNvSpPr txBox="1"/>
          <p:nvPr/>
        </p:nvSpPr>
        <p:spPr>
          <a:xfrm>
            <a:off x="914400" y="1905000"/>
            <a:ext cx="8229600" cy="3970318"/>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An invitation to</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-face up to the imperatives of life</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-mobilize an integrated formation 	  of the personality</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-not only focus on self realization</a:t>
            </a:r>
          </a:p>
          <a:p>
            <a:r>
              <a:rPr lang="en-US" sz="3600" b="1" dirty="0" smtClean="0">
                <a:latin typeface="Times New Roman" pitchFamily="18" charset="0"/>
                <a:cs typeface="Times New Roman" pitchFamily="18" charset="0"/>
              </a:rPr>
              <a:t>	-focus also on the responsibility 	    </a:t>
            </a:r>
          </a:p>
          <a:p>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for others</a:t>
            </a:r>
            <a:endParaRPr lang="es-P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4087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4294967295"/>
          </p:nvPr>
        </p:nvSpPr>
        <p:spPr>
          <a:xfrm>
            <a:off x="1066800" y="228600"/>
            <a:ext cx="7391400" cy="5257800"/>
          </a:xfrm>
        </p:spPr>
        <p:txBody>
          <a:bodyPr/>
          <a:lstStyle/>
          <a:p>
            <a:pPr>
              <a:lnSpc>
                <a:spcPct val="80000"/>
              </a:lnSpc>
              <a:buFontTx/>
              <a:buNone/>
            </a:pPr>
            <a:endParaRPr lang="en-US" sz="3600" b="1" dirty="0" smtClean="0">
              <a:cs typeface="Times New Roman" pitchFamily="18" charset="0"/>
            </a:endParaRPr>
          </a:p>
          <a:p>
            <a:pPr>
              <a:lnSpc>
                <a:spcPct val="80000"/>
              </a:lnSpc>
              <a:buFontTx/>
              <a:buNone/>
            </a:pPr>
            <a:r>
              <a:rPr lang="en-US" sz="3600" b="1" dirty="0" smtClean="0">
                <a:cs typeface="Times New Roman" pitchFamily="18" charset="0"/>
              </a:rPr>
              <a:t>“ We need great women and men of God that become great researchers, as much of the truths of our faith as in science.”</a:t>
            </a:r>
          </a:p>
          <a:p>
            <a:pPr>
              <a:lnSpc>
                <a:spcPct val="80000"/>
              </a:lnSpc>
              <a:buFontTx/>
              <a:buNone/>
            </a:pPr>
            <a:endParaRPr lang="en-US" sz="3600" b="1" dirty="0" smtClean="0"/>
          </a:p>
          <a:p>
            <a:pPr>
              <a:lnSpc>
                <a:spcPct val="80000"/>
              </a:lnSpc>
              <a:buFontTx/>
              <a:buNone/>
            </a:pPr>
            <a:endParaRPr lang="en-US" sz="3600" b="1" dirty="0" smtClean="0"/>
          </a:p>
          <a:p>
            <a:pPr>
              <a:lnSpc>
                <a:spcPct val="80000"/>
              </a:lnSpc>
              <a:buFontTx/>
              <a:buNone/>
            </a:pPr>
            <a:r>
              <a:rPr lang="en-US" sz="3600" b="1" dirty="0" smtClean="0"/>
              <a:t>“Ethics will help genetics (research) avoid the nightmare of </a:t>
            </a:r>
            <a:r>
              <a:rPr lang="en-US" sz="3600" b="1" dirty="0" err="1" smtClean="0"/>
              <a:t>Eugenetics</a:t>
            </a:r>
            <a:r>
              <a:rPr lang="en-US" sz="3600" b="1" dirty="0" smtClean="0"/>
              <a:t>.” </a:t>
            </a:r>
          </a:p>
          <a:p>
            <a:pPr algn="r">
              <a:lnSpc>
                <a:spcPct val="80000"/>
              </a:lnSpc>
              <a:buFontTx/>
              <a:buNone/>
            </a:pPr>
            <a:r>
              <a:rPr lang="en-US" dirty="0"/>
              <a:t>Pope Benedict XVI</a:t>
            </a:r>
            <a:endParaRPr lang="en-US" b="1" dirty="0" smtClean="0"/>
          </a:p>
          <a:p>
            <a:pPr>
              <a:lnSpc>
                <a:spcPct val="80000"/>
              </a:lnSpc>
              <a:buFontTx/>
              <a:buNone/>
            </a:pPr>
            <a:endParaRPr lang="en-US" sz="3600" b="1" dirty="0" smtClean="0"/>
          </a:p>
        </p:txBody>
      </p:sp>
      <p:pic>
        <p:nvPicPr>
          <p:cNvPr id="5" name="Picture 4" descr="Image Preview"/>
          <p:cNvPicPr>
            <a:picLocks noChangeAspect="1" noChangeArrowheads="1"/>
          </p:cNvPicPr>
          <p:nvPr/>
        </p:nvPicPr>
        <p:blipFill>
          <a:blip r:embed="rId3"/>
          <a:srcRect/>
          <a:stretch>
            <a:fillRect/>
          </a:stretch>
        </p:blipFill>
        <p:spPr bwMode="auto">
          <a:xfrm>
            <a:off x="6874668" y="2209800"/>
            <a:ext cx="2008188"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1431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6"/>
          <p:cNvSpPr>
            <a:spLocks noGrp="1" noChangeArrowheads="1"/>
          </p:cNvSpPr>
          <p:nvPr>
            <p:ph type="sldNum" sz="quarter" idx="12"/>
          </p:nvPr>
        </p:nvSpPr>
        <p:spPr/>
        <p:txBody>
          <a:bodyPr/>
          <a:lstStyle/>
          <a:p>
            <a:pPr fontAlgn="base">
              <a:spcBef>
                <a:spcPct val="0"/>
              </a:spcBef>
              <a:spcAft>
                <a:spcPct val="0"/>
              </a:spcAft>
              <a:defRPr/>
            </a:pPr>
            <a:fld id="{66C2ACBC-1E30-450C-ACC4-40991E0CED02}" type="slidenum">
              <a:rPr lang="en-US" smtClean="0">
                <a:solidFill>
                  <a:schemeClr val="tx1"/>
                </a:solidFill>
                <a:cs typeface="Arial" charset="0"/>
              </a:rPr>
              <a:pPr fontAlgn="base">
                <a:spcBef>
                  <a:spcPct val="0"/>
                </a:spcBef>
                <a:spcAft>
                  <a:spcPct val="0"/>
                </a:spcAft>
                <a:defRPr/>
              </a:pPr>
              <a:t>33</a:t>
            </a:fld>
            <a:endParaRPr lang="en-US" smtClean="0">
              <a:solidFill>
                <a:schemeClr val="tx1"/>
              </a:solidFill>
              <a:cs typeface="Arial" charset="0"/>
            </a:endParaRPr>
          </a:p>
        </p:txBody>
      </p:sp>
      <p:sp>
        <p:nvSpPr>
          <p:cNvPr id="66562" name="Rectangle 2"/>
          <p:cNvSpPr>
            <a:spLocks noGrp="1" noChangeArrowheads="1"/>
          </p:cNvSpPr>
          <p:nvPr>
            <p:ph type="body" idx="1"/>
          </p:nvPr>
        </p:nvSpPr>
        <p:spPr>
          <a:xfrm>
            <a:off x="914400" y="1600200"/>
            <a:ext cx="8229600" cy="4530725"/>
          </a:xfrm>
        </p:spPr>
        <p:txBody>
          <a:bodyPr/>
          <a:lstStyle/>
          <a:p>
            <a:r>
              <a:rPr lang="en-US" b="1" dirty="0" smtClean="0"/>
              <a:t>“Science must always be united to wisdom. Science and technology can be replaced, because each day they try to go beyond their own frontiers. It is wisdom and a formed </a:t>
            </a:r>
            <a:r>
              <a:rPr lang="en-US" b="1" dirty="0" err="1" smtClean="0"/>
              <a:t>concience</a:t>
            </a:r>
            <a:r>
              <a:rPr lang="en-US" b="1" dirty="0" smtClean="0"/>
              <a:t> that will set the limits…” </a:t>
            </a:r>
            <a:r>
              <a:rPr lang="en-US" dirty="0" smtClean="0"/>
              <a:t>			</a:t>
            </a:r>
          </a:p>
          <a:p>
            <a:pPr>
              <a:buFontTx/>
              <a:buNone/>
            </a:pPr>
            <a:r>
              <a:rPr lang="en-US" dirty="0" smtClean="0"/>
              <a:t>	</a:t>
            </a:r>
            <a:r>
              <a:rPr lang="es-PR" dirty="0" smtClean="0"/>
              <a:t>					</a:t>
            </a:r>
            <a:r>
              <a:rPr lang="es-PR" sz="2800" dirty="0" smtClean="0"/>
              <a:t>Pope John Paul II </a:t>
            </a:r>
          </a:p>
          <a:p>
            <a:pPr algn="r">
              <a:buFontTx/>
              <a:buNone/>
            </a:pPr>
            <a:r>
              <a:rPr lang="es-PR" sz="2800" dirty="0" err="1" smtClean="0"/>
              <a:t>Documents</a:t>
            </a:r>
            <a:r>
              <a:rPr lang="es-PR" sz="2800" dirty="0" smtClean="0"/>
              <a:t> of </a:t>
            </a:r>
            <a:r>
              <a:rPr lang="es-PR" sz="2800" dirty="0" err="1" smtClean="0"/>
              <a:t>the</a:t>
            </a:r>
            <a:r>
              <a:rPr lang="es-PR" sz="2800" dirty="0" smtClean="0"/>
              <a:t> </a:t>
            </a:r>
            <a:r>
              <a:rPr lang="es-PR" sz="2800" dirty="0" err="1" smtClean="0"/>
              <a:t>Catholic</a:t>
            </a:r>
            <a:r>
              <a:rPr lang="es-PR" sz="2800" dirty="0" smtClean="0"/>
              <a:t> </a:t>
            </a:r>
            <a:r>
              <a:rPr lang="es-PR" sz="2800" dirty="0" err="1" smtClean="0"/>
              <a:t>Church</a:t>
            </a:r>
            <a:endParaRPr lang="es-PR" sz="2800" dirty="0" smtClean="0"/>
          </a:p>
        </p:txBody>
      </p:sp>
      <p:sp>
        <p:nvSpPr>
          <p:cNvPr id="79875" name="Rectangle 3"/>
          <p:cNvSpPr>
            <a:spLocks noChangeArrowheads="1"/>
          </p:cNvSpPr>
          <p:nvPr/>
        </p:nvSpPr>
        <p:spPr bwMode="auto">
          <a:xfrm>
            <a:off x="1219200" y="381000"/>
            <a:ext cx="6858000" cy="64135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PR" sz="3600" b="1" dirty="0">
                <a:effectLst>
                  <a:outerShdw blurRad="38100" dist="38100" dir="2700000" algn="tl">
                    <a:srgbClr val="000000"/>
                  </a:outerShdw>
                </a:effectLst>
                <a:latin typeface="Times New Roman" pitchFamily="18" charset="0"/>
              </a:rPr>
              <a:t>“</a:t>
            </a:r>
            <a:r>
              <a:rPr lang="es-PR" sz="3600" b="1" dirty="0" err="1">
                <a:effectLst>
                  <a:outerShdw blurRad="38100" dist="38100" dir="2700000" algn="tl">
                    <a:srgbClr val="000000"/>
                  </a:outerShdw>
                </a:effectLst>
                <a:latin typeface="Times New Roman" pitchFamily="18" charset="0"/>
              </a:rPr>
              <a:t>Donum</a:t>
            </a:r>
            <a:r>
              <a:rPr lang="es-PR" sz="3600" b="1" dirty="0">
                <a:effectLst>
                  <a:outerShdw blurRad="38100" dist="38100" dir="2700000" algn="tl">
                    <a:srgbClr val="000000"/>
                  </a:outerShdw>
                </a:effectLst>
                <a:latin typeface="Times New Roman" pitchFamily="18" charset="0"/>
              </a:rPr>
              <a:t> vitae”</a:t>
            </a:r>
            <a:endParaRPr lang="en-US" sz="3600" b="1" dirty="0">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142590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6"/>
          <p:cNvSpPr>
            <a:spLocks noGrp="1" noChangeArrowheads="1"/>
          </p:cNvSpPr>
          <p:nvPr>
            <p:ph type="sldNum" sz="quarter" idx="12"/>
          </p:nvPr>
        </p:nvSpPr>
        <p:spPr/>
        <p:txBody>
          <a:bodyPr/>
          <a:lstStyle/>
          <a:p>
            <a:pPr fontAlgn="base">
              <a:spcBef>
                <a:spcPct val="0"/>
              </a:spcBef>
              <a:spcAft>
                <a:spcPct val="0"/>
              </a:spcAft>
              <a:defRPr/>
            </a:pPr>
            <a:fld id="{6C8BEDCF-1AA5-4C4B-B3C2-F7E9544F12DC}" type="slidenum">
              <a:rPr lang="en-US" smtClean="0">
                <a:solidFill>
                  <a:schemeClr val="tx1"/>
                </a:solidFill>
                <a:cs typeface="Arial" charset="0"/>
              </a:rPr>
              <a:pPr fontAlgn="base">
                <a:spcBef>
                  <a:spcPct val="0"/>
                </a:spcBef>
                <a:spcAft>
                  <a:spcPct val="0"/>
                </a:spcAft>
                <a:defRPr/>
              </a:pPr>
              <a:t>34</a:t>
            </a:fld>
            <a:endParaRPr lang="en-US" smtClean="0">
              <a:solidFill>
                <a:schemeClr val="tx1"/>
              </a:solidFill>
              <a:cs typeface="Arial" charset="0"/>
            </a:endParaRPr>
          </a:p>
        </p:txBody>
      </p:sp>
      <p:sp>
        <p:nvSpPr>
          <p:cNvPr id="68610" name="Rectangle 2"/>
          <p:cNvSpPr>
            <a:spLocks noGrp="1" noChangeArrowheads="1"/>
          </p:cNvSpPr>
          <p:nvPr>
            <p:ph type="title"/>
          </p:nvPr>
        </p:nvSpPr>
        <p:spPr>
          <a:xfrm>
            <a:off x="914400" y="228600"/>
            <a:ext cx="8229600" cy="712788"/>
          </a:xfrm>
        </p:spPr>
        <p:txBody>
          <a:bodyPr/>
          <a:lstStyle/>
          <a:p>
            <a:r>
              <a:rPr lang="en-US" sz="3200" dirty="0" smtClean="0"/>
              <a:t>The Pillars of  Wisdom</a:t>
            </a:r>
            <a:br>
              <a:rPr lang="en-US" sz="3200" dirty="0" smtClean="0"/>
            </a:br>
            <a:r>
              <a:rPr lang="en-US" sz="2400" dirty="0" smtClean="0"/>
              <a:t>(The Profile of a Scientist </a:t>
            </a:r>
            <a:br>
              <a:rPr lang="en-US" sz="2400" dirty="0" smtClean="0"/>
            </a:br>
            <a:r>
              <a:rPr lang="en-US" sz="2400" dirty="0" smtClean="0"/>
              <a:t>for the 21</a:t>
            </a:r>
            <a:r>
              <a:rPr lang="en-US" sz="2400" baseline="30000" dirty="0" smtClean="0"/>
              <a:t>st</a:t>
            </a:r>
            <a:r>
              <a:rPr lang="en-US" sz="2400" dirty="0" smtClean="0"/>
              <a:t> Century)</a:t>
            </a:r>
          </a:p>
        </p:txBody>
      </p:sp>
      <p:sp>
        <p:nvSpPr>
          <p:cNvPr id="68611" name="Rectangle 3"/>
          <p:cNvSpPr>
            <a:spLocks noGrp="1" noChangeArrowheads="1"/>
          </p:cNvSpPr>
          <p:nvPr>
            <p:ph type="body" idx="1"/>
          </p:nvPr>
        </p:nvSpPr>
        <p:spPr>
          <a:xfrm>
            <a:off x="762000" y="1828800"/>
            <a:ext cx="7315200" cy="4267200"/>
          </a:xfrm>
        </p:spPr>
        <p:txBody>
          <a:bodyPr/>
          <a:lstStyle/>
          <a:p>
            <a:pPr>
              <a:lnSpc>
                <a:spcPct val="90000"/>
              </a:lnSpc>
            </a:pPr>
            <a:r>
              <a:rPr lang="es-PR" b="1" dirty="0" err="1" smtClean="0"/>
              <a:t>Prudence</a:t>
            </a:r>
            <a:endParaRPr lang="es-PR" b="1" dirty="0" smtClean="0"/>
          </a:p>
          <a:p>
            <a:pPr lvl="1">
              <a:lnSpc>
                <a:spcPct val="90000"/>
              </a:lnSpc>
            </a:pPr>
            <a:r>
              <a:rPr lang="es-PR" b="1" dirty="0" err="1" smtClean="0"/>
              <a:t>Not</a:t>
            </a:r>
            <a:r>
              <a:rPr lang="es-PR" b="1" dirty="0" smtClean="0"/>
              <a:t> </a:t>
            </a:r>
            <a:r>
              <a:rPr lang="es-PR" b="1" dirty="0" err="1" smtClean="0"/>
              <a:t>all</a:t>
            </a:r>
            <a:r>
              <a:rPr lang="es-PR" b="1" dirty="0" smtClean="0"/>
              <a:t> </a:t>
            </a:r>
            <a:r>
              <a:rPr lang="es-PR" b="1" dirty="0" err="1" smtClean="0"/>
              <a:t>that</a:t>
            </a:r>
            <a:r>
              <a:rPr lang="es-PR" b="1" dirty="0" smtClean="0"/>
              <a:t> can be done, </a:t>
            </a:r>
            <a:r>
              <a:rPr lang="es-PR" b="1" dirty="0" err="1" smtClean="0"/>
              <a:t>should</a:t>
            </a:r>
            <a:r>
              <a:rPr lang="es-PR" b="1" dirty="0" smtClean="0"/>
              <a:t> be done</a:t>
            </a:r>
          </a:p>
          <a:p>
            <a:pPr>
              <a:lnSpc>
                <a:spcPct val="90000"/>
              </a:lnSpc>
            </a:pPr>
            <a:r>
              <a:rPr lang="es-PR" b="1" dirty="0" err="1" smtClean="0"/>
              <a:t>Knowledge</a:t>
            </a:r>
            <a:r>
              <a:rPr lang="es-PR" b="1" dirty="0" smtClean="0"/>
              <a:t> </a:t>
            </a:r>
          </a:p>
          <a:p>
            <a:pPr lvl="1">
              <a:lnSpc>
                <a:spcPct val="90000"/>
              </a:lnSpc>
            </a:pPr>
            <a:r>
              <a:rPr lang="es-PR" b="1" dirty="0" err="1" smtClean="0"/>
              <a:t>Learn</a:t>
            </a:r>
            <a:r>
              <a:rPr lang="es-PR" b="1" dirty="0" smtClean="0"/>
              <a:t> </a:t>
            </a:r>
            <a:r>
              <a:rPr lang="es-PR" b="1" dirty="0" err="1" smtClean="0"/>
              <a:t>what</a:t>
            </a:r>
            <a:r>
              <a:rPr lang="es-PR" b="1" dirty="0" smtClean="0"/>
              <a:t> </a:t>
            </a:r>
            <a:r>
              <a:rPr lang="es-PR" b="1" dirty="0" err="1" smtClean="0"/>
              <a:t>is</a:t>
            </a:r>
            <a:r>
              <a:rPr lang="es-PR" b="1" dirty="0" smtClean="0"/>
              <a:t> </a:t>
            </a:r>
            <a:r>
              <a:rPr lang="es-PR" b="1" dirty="0" err="1" smtClean="0"/>
              <a:t>the</a:t>
            </a:r>
            <a:r>
              <a:rPr lang="es-PR" b="1" dirty="0" smtClean="0"/>
              <a:t> </a:t>
            </a:r>
            <a:r>
              <a:rPr lang="es-PR" b="1" dirty="0" err="1" smtClean="0"/>
              <a:t>ethical</a:t>
            </a:r>
            <a:r>
              <a:rPr lang="es-PR" b="1" dirty="0" smtClean="0"/>
              <a:t> </a:t>
            </a:r>
            <a:r>
              <a:rPr lang="es-PR" b="1" dirty="0" err="1" smtClean="0"/>
              <a:t>thing</a:t>
            </a:r>
            <a:r>
              <a:rPr lang="es-PR" b="1" dirty="0" smtClean="0"/>
              <a:t> </a:t>
            </a:r>
            <a:r>
              <a:rPr lang="es-PR" b="1" dirty="0" err="1" smtClean="0"/>
              <a:t>to</a:t>
            </a:r>
            <a:r>
              <a:rPr lang="es-PR" b="1" dirty="0" smtClean="0"/>
              <a:t> do </a:t>
            </a:r>
          </a:p>
          <a:p>
            <a:pPr lvl="1">
              <a:lnSpc>
                <a:spcPct val="90000"/>
              </a:lnSpc>
            </a:pPr>
            <a:r>
              <a:rPr lang="es-PR" b="1" dirty="0" err="1" smtClean="0"/>
              <a:t>What</a:t>
            </a:r>
            <a:r>
              <a:rPr lang="es-PR" b="1" dirty="0" smtClean="0"/>
              <a:t> </a:t>
            </a:r>
            <a:r>
              <a:rPr lang="es-PR" b="1" dirty="0" err="1" smtClean="0"/>
              <a:t>does</a:t>
            </a:r>
            <a:r>
              <a:rPr lang="es-PR" b="1" dirty="0" smtClean="0"/>
              <a:t> </a:t>
            </a:r>
            <a:r>
              <a:rPr lang="es-PR" b="1" dirty="0" err="1" smtClean="0"/>
              <a:t>my</a:t>
            </a:r>
            <a:r>
              <a:rPr lang="es-PR" b="1" dirty="0" smtClean="0"/>
              <a:t> </a:t>
            </a:r>
            <a:r>
              <a:rPr lang="es-PR" b="1" dirty="0" err="1" smtClean="0"/>
              <a:t>Faith</a:t>
            </a:r>
            <a:r>
              <a:rPr lang="es-PR" b="1" dirty="0" smtClean="0"/>
              <a:t> </a:t>
            </a:r>
            <a:r>
              <a:rPr lang="es-PR" b="1" dirty="0" err="1" smtClean="0"/>
              <a:t>say</a:t>
            </a:r>
            <a:r>
              <a:rPr lang="es-PR" b="1" dirty="0" smtClean="0"/>
              <a:t> </a:t>
            </a:r>
            <a:r>
              <a:rPr lang="es-PR" b="1" dirty="0" err="1" smtClean="0"/>
              <a:t>about</a:t>
            </a:r>
            <a:r>
              <a:rPr lang="es-PR" b="1" dirty="0" smtClean="0"/>
              <a:t> </a:t>
            </a:r>
            <a:r>
              <a:rPr lang="es-PR" b="1" dirty="0" err="1" smtClean="0"/>
              <a:t>this</a:t>
            </a:r>
            <a:r>
              <a:rPr lang="es-PR" b="1" dirty="0" smtClean="0"/>
              <a:t>?</a:t>
            </a:r>
            <a:r>
              <a:rPr lang="es-PR" b="1" dirty="0" smtClean="0">
                <a:cs typeface="Times New Roman" pitchFamily="18" charset="0"/>
              </a:rPr>
              <a:t> </a:t>
            </a:r>
          </a:p>
          <a:p>
            <a:pPr lvl="1">
              <a:lnSpc>
                <a:spcPct val="90000"/>
              </a:lnSpc>
            </a:pPr>
            <a:r>
              <a:rPr lang="es-PR" b="1" dirty="0" smtClean="0"/>
              <a:t>“I am </a:t>
            </a:r>
            <a:r>
              <a:rPr lang="es-PR" b="1" dirty="0" err="1" smtClean="0"/>
              <a:t>the</a:t>
            </a:r>
            <a:r>
              <a:rPr lang="es-PR" b="1" dirty="0" smtClean="0"/>
              <a:t> </a:t>
            </a:r>
            <a:r>
              <a:rPr lang="es-PR" b="1" dirty="0" err="1" smtClean="0"/>
              <a:t>Way</a:t>
            </a:r>
            <a:r>
              <a:rPr lang="es-PR" b="1" dirty="0" smtClean="0"/>
              <a:t>, </a:t>
            </a:r>
            <a:r>
              <a:rPr lang="es-PR" b="1" dirty="0" err="1" smtClean="0"/>
              <a:t>the</a:t>
            </a:r>
            <a:r>
              <a:rPr lang="es-PR" b="1" dirty="0" smtClean="0"/>
              <a:t> </a:t>
            </a:r>
            <a:r>
              <a:rPr lang="es-PR" b="1" dirty="0" err="1" smtClean="0"/>
              <a:t>Truth</a:t>
            </a:r>
            <a:r>
              <a:rPr lang="es-PR" b="1" dirty="0" smtClean="0"/>
              <a:t> and </a:t>
            </a:r>
            <a:r>
              <a:rPr lang="es-PR" b="1" dirty="0" err="1" smtClean="0"/>
              <a:t>the</a:t>
            </a:r>
            <a:r>
              <a:rPr lang="es-PR" b="1" dirty="0" smtClean="0"/>
              <a:t> </a:t>
            </a:r>
            <a:r>
              <a:rPr lang="es-PR" b="1" dirty="0" err="1" smtClean="0"/>
              <a:t>Life</a:t>
            </a:r>
            <a:r>
              <a:rPr lang="es-PR" b="1" dirty="0" smtClean="0"/>
              <a:t>.”</a:t>
            </a:r>
          </a:p>
          <a:p>
            <a:pPr>
              <a:lnSpc>
                <a:spcPct val="90000"/>
              </a:lnSpc>
            </a:pPr>
            <a:r>
              <a:rPr lang="es-PR" b="1" dirty="0" err="1" smtClean="0"/>
              <a:t>Discretion</a:t>
            </a:r>
            <a:endParaRPr lang="es-PR" b="1" dirty="0" smtClean="0"/>
          </a:p>
          <a:p>
            <a:pPr lvl="1">
              <a:lnSpc>
                <a:spcPct val="90000"/>
              </a:lnSpc>
            </a:pPr>
            <a:r>
              <a:rPr lang="es-PR" b="1" dirty="0" err="1" smtClean="0"/>
              <a:t>Think</a:t>
            </a:r>
            <a:r>
              <a:rPr lang="es-PR" b="1" dirty="0" smtClean="0"/>
              <a:t>, observe, </a:t>
            </a:r>
            <a:r>
              <a:rPr lang="es-PR" b="1" dirty="0" err="1" smtClean="0"/>
              <a:t>analyze</a:t>
            </a:r>
            <a:r>
              <a:rPr lang="es-PR" b="1" dirty="0" smtClean="0"/>
              <a:t>, </a:t>
            </a:r>
            <a:r>
              <a:rPr lang="es-PR" b="1" dirty="0" err="1" smtClean="0"/>
              <a:t>act</a:t>
            </a:r>
            <a:endParaRPr lang="es-PR" b="1" dirty="0" smtClean="0"/>
          </a:p>
        </p:txBody>
      </p:sp>
      <p:pic>
        <p:nvPicPr>
          <p:cNvPr id="2050" name="Picture 2" descr="Holy-Spirit-Fire-in-Red.jpg (576×2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33400"/>
            <a:ext cx="3219450" cy="1654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6"/>
          <p:cNvSpPr>
            <a:spLocks noGrp="1" noChangeArrowheads="1"/>
          </p:cNvSpPr>
          <p:nvPr>
            <p:ph type="sldNum" sz="quarter" idx="12"/>
          </p:nvPr>
        </p:nvSpPr>
        <p:spPr/>
        <p:txBody>
          <a:bodyPr/>
          <a:lstStyle/>
          <a:p>
            <a:pPr fontAlgn="base">
              <a:spcBef>
                <a:spcPct val="0"/>
              </a:spcBef>
              <a:spcAft>
                <a:spcPct val="0"/>
              </a:spcAft>
              <a:defRPr/>
            </a:pPr>
            <a:fld id="{04D37924-37D1-4942-95BF-D9D5450A7BDA}" type="slidenum">
              <a:rPr lang="en-US" smtClean="0">
                <a:solidFill>
                  <a:schemeClr val="tx1"/>
                </a:solidFill>
                <a:cs typeface="Arial" charset="0"/>
              </a:rPr>
              <a:pPr fontAlgn="base">
                <a:spcBef>
                  <a:spcPct val="0"/>
                </a:spcBef>
                <a:spcAft>
                  <a:spcPct val="0"/>
                </a:spcAft>
                <a:defRPr/>
              </a:pPr>
              <a:t>35</a:t>
            </a:fld>
            <a:endParaRPr lang="en-US" smtClean="0">
              <a:solidFill>
                <a:schemeClr val="tx1"/>
              </a:solidFill>
              <a:cs typeface="Arial" charset="0"/>
            </a:endParaRPr>
          </a:p>
        </p:txBody>
      </p:sp>
      <p:sp>
        <p:nvSpPr>
          <p:cNvPr id="70658" name="Rectangle 3"/>
          <p:cNvSpPr>
            <a:spLocks noGrp="1" noChangeArrowheads="1"/>
          </p:cNvSpPr>
          <p:nvPr>
            <p:ph type="body" idx="1"/>
          </p:nvPr>
        </p:nvSpPr>
        <p:spPr>
          <a:xfrm>
            <a:off x="990600" y="152400"/>
            <a:ext cx="7848600" cy="6172200"/>
          </a:xfrm>
        </p:spPr>
        <p:txBody>
          <a:bodyPr/>
          <a:lstStyle/>
          <a:p>
            <a:r>
              <a:rPr lang="en-US" sz="2800" b="1" dirty="0" smtClean="0"/>
              <a:t>Counsel</a:t>
            </a:r>
          </a:p>
          <a:p>
            <a:pPr lvl="1"/>
            <a:r>
              <a:rPr lang="en-US" b="1" dirty="0" smtClean="0"/>
              <a:t>You are not alone! Ask for guidance! </a:t>
            </a:r>
          </a:p>
          <a:p>
            <a:pPr lvl="1"/>
            <a:r>
              <a:rPr lang="en-US" b="1" dirty="0" smtClean="0"/>
              <a:t>Be firm! Not like a streamer or kite, that goes where the wind blows.</a:t>
            </a:r>
          </a:p>
          <a:p>
            <a:pPr lvl="1"/>
            <a:r>
              <a:rPr lang="en-US" b="1" dirty="0" smtClean="0"/>
              <a:t>Make free decisions and carry them out ! </a:t>
            </a:r>
          </a:p>
          <a:p>
            <a:r>
              <a:rPr lang="en-US" sz="2800" b="1" dirty="0" smtClean="0"/>
              <a:t>Understanding</a:t>
            </a:r>
          </a:p>
          <a:p>
            <a:pPr lvl="1"/>
            <a:r>
              <a:rPr lang="en-US" b="1" dirty="0" smtClean="0"/>
              <a:t>Apply your knowledge. Integrate your faith and your life.</a:t>
            </a:r>
          </a:p>
          <a:p>
            <a:r>
              <a:rPr lang="en-US" sz="2800" b="1" dirty="0" smtClean="0"/>
              <a:t>Power</a:t>
            </a:r>
          </a:p>
          <a:p>
            <a:pPr lvl="1"/>
            <a:r>
              <a:rPr lang="en-US" b="1" dirty="0" smtClean="0"/>
              <a:t>You have been given many talents. You have the ability to learn , to do wonderful things, to make decisions, to serve, to love.</a:t>
            </a:r>
          </a:p>
          <a:p>
            <a:endParaRPr 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14600"/>
            <a:ext cx="7772400" cy="1362075"/>
          </a:xfrm>
        </p:spPr>
        <p:txBody>
          <a:bodyPr/>
          <a:lstStyle/>
          <a:p>
            <a:r>
              <a:rPr lang="en-US" dirty="0" smtClean="0"/>
              <a:t>     Final blessing</a:t>
            </a:r>
            <a:endParaRPr lang="es-PR" dirty="0"/>
          </a:p>
        </p:txBody>
      </p:sp>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36</a:t>
            </a:fld>
            <a:endParaRPr lang="en-US"/>
          </a:p>
        </p:txBody>
      </p:sp>
    </p:spTree>
    <p:extLst>
      <p:ext uri="{BB962C8B-B14F-4D97-AF65-F5344CB8AC3E}">
        <p14:creationId xmlns:p14="http://schemas.microsoft.com/office/powerpoint/2010/main" val="2930532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37</a:t>
            </a:fld>
            <a:endParaRPr lang="en-US"/>
          </a:p>
        </p:txBody>
      </p:sp>
      <p:sp>
        <p:nvSpPr>
          <p:cNvPr id="5" name="Rectangle 4"/>
          <p:cNvSpPr/>
          <p:nvPr/>
        </p:nvSpPr>
        <p:spPr>
          <a:xfrm>
            <a:off x="838200" y="366891"/>
            <a:ext cx="8229600" cy="6186309"/>
          </a:xfrm>
          <a:prstGeom prst="rect">
            <a:avLst/>
          </a:prstGeom>
        </p:spPr>
        <p:txBody>
          <a:bodyPr wrap="square">
            <a:spAutoFit/>
          </a:bodyPr>
          <a:lstStyle/>
          <a:p>
            <a:pPr algn="ctr"/>
            <a:r>
              <a:rPr lang="en-US" sz="3600" dirty="0"/>
              <a:t>"May God bless you with</a:t>
            </a:r>
            <a:r>
              <a:rPr lang="en-US" sz="3600" b="1" dirty="0"/>
              <a:t> </a:t>
            </a:r>
            <a:r>
              <a:rPr lang="en-US" sz="3600" b="1" i="1" dirty="0"/>
              <a:t>discomfort</a:t>
            </a:r>
            <a:r>
              <a:rPr lang="en-US" sz="3600" dirty="0"/>
              <a:t> </a:t>
            </a:r>
            <a:endParaRPr lang="en-US" sz="3600" dirty="0" smtClean="0"/>
          </a:p>
          <a:p>
            <a:pPr algn="ctr"/>
            <a:r>
              <a:rPr lang="en-US" sz="3600" dirty="0" smtClean="0"/>
              <a:t>at </a:t>
            </a:r>
            <a:r>
              <a:rPr lang="en-US" sz="3600" dirty="0"/>
              <a:t>easy answers, half truths, and superficial relationships, </a:t>
            </a:r>
            <a:endParaRPr lang="en-US" sz="3600" dirty="0" smtClean="0"/>
          </a:p>
          <a:p>
            <a:pPr algn="ctr"/>
            <a:r>
              <a:rPr lang="en-US" sz="3600" dirty="0" smtClean="0"/>
              <a:t>so </a:t>
            </a:r>
            <a:r>
              <a:rPr lang="en-US" sz="3600" dirty="0"/>
              <a:t>that you may live deep within your heart</a:t>
            </a:r>
            <a:r>
              <a:rPr lang="en-US" sz="3600" dirty="0" smtClean="0"/>
              <a:t>.</a:t>
            </a:r>
          </a:p>
          <a:p>
            <a:endParaRPr lang="es-PR" sz="3600" dirty="0"/>
          </a:p>
          <a:p>
            <a:pPr algn="ctr"/>
            <a:r>
              <a:rPr lang="en-US" sz="3600" dirty="0"/>
              <a:t>"May God bless you with </a:t>
            </a:r>
            <a:r>
              <a:rPr lang="en-US" sz="3600" b="1" i="1" dirty="0"/>
              <a:t>anger</a:t>
            </a:r>
            <a:r>
              <a:rPr lang="en-US" sz="3600" dirty="0"/>
              <a:t> </a:t>
            </a:r>
            <a:endParaRPr lang="en-US" sz="3600" dirty="0" smtClean="0"/>
          </a:p>
          <a:p>
            <a:pPr algn="ctr"/>
            <a:r>
              <a:rPr lang="en-US" sz="3600" dirty="0" smtClean="0"/>
              <a:t>at </a:t>
            </a:r>
            <a:r>
              <a:rPr lang="en-US" sz="3600" dirty="0"/>
              <a:t>injustice, oppression, and exploitation of people, </a:t>
            </a:r>
            <a:endParaRPr lang="en-US" sz="3600" dirty="0" smtClean="0"/>
          </a:p>
          <a:p>
            <a:pPr algn="ctr"/>
            <a:r>
              <a:rPr lang="en-US" sz="3600" dirty="0" smtClean="0"/>
              <a:t>so </a:t>
            </a:r>
            <a:r>
              <a:rPr lang="en-US" sz="3600" dirty="0"/>
              <a:t>that you may work </a:t>
            </a:r>
            <a:endParaRPr lang="en-US" sz="3600" dirty="0" smtClean="0"/>
          </a:p>
          <a:p>
            <a:pPr algn="ctr"/>
            <a:r>
              <a:rPr lang="en-US" sz="3600" dirty="0" smtClean="0"/>
              <a:t>for </a:t>
            </a:r>
            <a:r>
              <a:rPr lang="en-US" sz="3600" dirty="0"/>
              <a:t>justice, freedom and peace</a:t>
            </a:r>
            <a:r>
              <a:rPr lang="en-US" sz="3600" dirty="0" smtClean="0"/>
              <a:t>.</a:t>
            </a:r>
            <a:endParaRPr lang="es-PR" sz="3600" dirty="0"/>
          </a:p>
        </p:txBody>
      </p:sp>
    </p:spTree>
    <p:extLst>
      <p:ext uri="{BB962C8B-B14F-4D97-AF65-F5344CB8AC3E}">
        <p14:creationId xmlns:p14="http://schemas.microsoft.com/office/powerpoint/2010/main" val="482366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38</a:t>
            </a:fld>
            <a:endParaRPr lang="en-US"/>
          </a:p>
        </p:txBody>
      </p:sp>
      <p:sp>
        <p:nvSpPr>
          <p:cNvPr id="5" name="Rectangle 4"/>
          <p:cNvSpPr/>
          <p:nvPr/>
        </p:nvSpPr>
        <p:spPr>
          <a:xfrm>
            <a:off x="838200" y="0"/>
            <a:ext cx="8153400" cy="6924973"/>
          </a:xfrm>
          <a:prstGeom prst="rect">
            <a:avLst/>
          </a:prstGeom>
        </p:spPr>
        <p:txBody>
          <a:bodyPr wrap="square">
            <a:spAutoFit/>
          </a:bodyPr>
          <a:lstStyle/>
          <a:p>
            <a:pPr algn="ctr"/>
            <a:r>
              <a:rPr lang="en-US" sz="3200" b="1" dirty="0"/>
              <a:t>"May God bless you with </a:t>
            </a:r>
            <a:r>
              <a:rPr lang="en-US" sz="3200" b="1" i="1" dirty="0"/>
              <a:t>tears</a:t>
            </a:r>
            <a:r>
              <a:rPr lang="en-US" sz="3200" b="1" dirty="0"/>
              <a:t> </a:t>
            </a:r>
            <a:endParaRPr lang="en-US" sz="3200" b="1" dirty="0" smtClean="0"/>
          </a:p>
          <a:p>
            <a:pPr algn="ctr"/>
            <a:r>
              <a:rPr lang="en-US" sz="3200" b="1" dirty="0" smtClean="0"/>
              <a:t>to </a:t>
            </a:r>
            <a:r>
              <a:rPr lang="en-US" sz="3200" b="1" dirty="0"/>
              <a:t>shed for those who suffer from pain, rejection, starvation and war</a:t>
            </a:r>
            <a:r>
              <a:rPr lang="en-US" sz="3200" b="1" dirty="0" smtClean="0"/>
              <a:t>,</a:t>
            </a:r>
          </a:p>
          <a:p>
            <a:pPr algn="ctr"/>
            <a:r>
              <a:rPr lang="en-US" sz="3200" b="1" dirty="0" smtClean="0"/>
              <a:t> </a:t>
            </a:r>
            <a:r>
              <a:rPr lang="en-US" sz="3200" b="1" dirty="0"/>
              <a:t>so that you may reach out your </a:t>
            </a:r>
            <a:r>
              <a:rPr lang="en-US" sz="3200" b="1" dirty="0" smtClean="0"/>
              <a:t>hand</a:t>
            </a:r>
          </a:p>
          <a:p>
            <a:pPr algn="ctr"/>
            <a:r>
              <a:rPr lang="en-US" sz="3200" b="1" dirty="0" smtClean="0"/>
              <a:t> </a:t>
            </a:r>
            <a:r>
              <a:rPr lang="en-US" sz="3200" b="1" dirty="0"/>
              <a:t>to comfort them and </a:t>
            </a:r>
            <a:endParaRPr lang="en-US" sz="3200" b="1" dirty="0" smtClean="0"/>
          </a:p>
          <a:p>
            <a:pPr algn="ctr"/>
            <a:r>
              <a:rPr lang="en-US" sz="3200" b="1" dirty="0" smtClean="0"/>
              <a:t>to </a:t>
            </a:r>
            <a:r>
              <a:rPr lang="en-US" sz="3200" b="1" dirty="0"/>
              <a:t>turn their pain into joy.</a:t>
            </a:r>
            <a:endParaRPr lang="es-PR" sz="3200" b="1" dirty="0"/>
          </a:p>
          <a:p>
            <a:pPr algn="ctr"/>
            <a:endParaRPr lang="en-US" sz="3200" b="1" dirty="0" smtClean="0"/>
          </a:p>
          <a:p>
            <a:pPr algn="ctr"/>
            <a:r>
              <a:rPr lang="en-US" sz="3200" b="1" dirty="0" smtClean="0"/>
              <a:t>And </a:t>
            </a:r>
            <a:r>
              <a:rPr lang="en-US" sz="3200" b="1" dirty="0"/>
              <a:t>may God bless you with enough </a:t>
            </a:r>
            <a:r>
              <a:rPr lang="en-US" sz="3200" b="1" i="1" dirty="0"/>
              <a:t>foolishness</a:t>
            </a:r>
            <a:r>
              <a:rPr lang="en-US" sz="3200" b="1" dirty="0"/>
              <a:t> </a:t>
            </a:r>
            <a:endParaRPr lang="en-US" sz="3200" b="1" dirty="0" smtClean="0"/>
          </a:p>
          <a:p>
            <a:pPr algn="ctr"/>
            <a:r>
              <a:rPr lang="en-US" sz="3200" b="1" dirty="0" smtClean="0"/>
              <a:t>to </a:t>
            </a:r>
            <a:r>
              <a:rPr lang="en-US" sz="3200" b="1" dirty="0"/>
              <a:t>believe that you can </a:t>
            </a:r>
            <a:r>
              <a:rPr lang="en-US" sz="3200" b="1" dirty="0" smtClean="0"/>
              <a:t>make</a:t>
            </a:r>
          </a:p>
          <a:p>
            <a:pPr algn="ctr"/>
            <a:r>
              <a:rPr lang="en-US" sz="3200" b="1" dirty="0" smtClean="0"/>
              <a:t> </a:t>
            </a:r>
            <a:r>
              <a:rPr lang="en-US" sz="3200" b="1" dirty="0"/>
              <a:t>a difference in this world, </a:t>
            </a:r>
            <a:endParaRPr lang="en-US" sz="3200" b="1" dirty="0" smtClean="0"/>
          </a:p>
          <a:p>
            <a:pPr algn="ctr"/>
            <a:r>
              <a:rPr lang="en-US" sz="3200" b="1" dirty="0" smtClean="0"/>
              <a:t>so </a:t>
            </a:r>
            <a:r>
              <a:rPr lang="en-US" sz="3200" b="1" dirty="0"/>
              <a:t>that you can do what others claim </a:t>
            </a:r>
            <a:endParaRPr lang="en-US" sz="3200" b="1" dirty="0" smtClean="0"/>
          </a:p>
          <a:p>
            <a:pPr algn="ctr"/>
            <a:r>
              <a:rPr lang="en-US" sz="3200" b="1" dirty="0" smtClean="0"/>
              <a:t>cannot </a:t>
            </a:r>
            <a:r>
              <a:rPr lang="en-US" sz="3200" b="1" dirty="0"/>
              <a:t>be done</a:t>
            </a:r>
            <a:r>
              <a:rPr lang="en-US" sz="3200" b="1" dirty="0" smtClean="0"/>
              <a:t>.”</a:t>
            </a:r>
          </a:p>
          <a:p>
            <a:pPr algn="r"/>
            <a:r>
              <a:rPr lang="en-US" sz="2800" b="1" dirty="0" smtClean="0"/>
              <a:t>			</a:t>
            </a:r>
            <a:r>
              <a:rPr lang="en-US" sz="2000" dirty="0" smtClean="0"/>
              <a:t>Sister </a:t>
            </a:r>
            <a:r>
              <a:rPr lang="en-US" sz="2000" dirty="0"/>
              <a:t>Ruth Fox, </a:t>
            </a:r>
            <a:r>
              <a:rPr lang="es-PR" sz="2000" dirty="0"/>
              <a:t> OSB (1985</a:t>
            </a:r>
            <a:r>
              <a:rPr lang="es-PR" sz="2800" dirty="0" smtClean="0"/>
              <a:t>)</a:t>
            </a:r>
            <a:endParaRPr lang="en-US" sz="2800" dirty="0" smtClean="0"/>
          </a:p>
        </p:txBody>
      </p:sp>
    </p:spTree>
    <p:extLst>
      <p:ext uri="{BB962C8B-B14F-4D97-AF65-F5344CB8AC3E}">
        <p14:creationId xmlns:p14="http://schemas.microsoft.com/office/powerpoint/2010/main" val="611981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sldNum" sz="quarter" idx="12"/>
          </p:nvPr>
        </p:nvSpPr>
        <p:spPr/>
        <p:txBody>
          <a:bodyPr/>
          <a:lstStyle/>
          <a:p>
            <a:pPr fontAlgn="base">
              <a:spcBef>
                <a:spcPct val="0"/>
              </a:spcBef>
              <a:spcAft>
                <a:spcPct val="0"/>
              </a:spcAft>
              <a:defRPr/>
            </a:pPr>
            <a:fld id="{65934461-74D2-40DB-A804-DB56863F9B17}" type="slidenum">
              <a:rPr lang="en-US" smtClean="0">
                <a:solidFill>
                  <a:schemeClr val="tx1"/>
                </a:solidFill>
                <a:cs typeface="Arial" charset="0"/>
              </a:rPr>
              <a:pPr fontAlgn="base">
                <a:spcBef>
                  <a:spcPct val="0"/>
                </a:spcBef>
                <a:spcAft>
                  <a:spcPct val="0"/>
                </a:spcAft>
                <a:defRPr/>
              </a:pPr>
              <a:t>39</a:t>
            </a:fld>
            <a:endParaRPr lang="en-US" smtClean="0">
              <a:solidFill>
                <a:schemeClr val="tx1"/>
              </a:solidFill>
              <a:cs typeface="Arial" charset="0"/>
            </a:endParaRPr>
          </a:p>
        </p:txBody>
      </p:sp>
      <p:pic>
        <p:nvPicPr>
          <p:cNvPr id="74754" name="Picture 2" descr="Beatitudo Patris 097"/>
          <p:cNvPicPr>
            <a:picLocks noChangeAspect="1" noChangeArrowheads="1"/>
          </p:cNvPicPr>
          <p:nvPr/>
        </p:nvPicPr>
        <p:blipFill>
          <a:blip r:embed="rId3"/>
          <a:srcRect/>
          <a:stretch>
            <a:fillRect/>
          </a:stretch>
        </p:blipFill>
        <p:spPr bwMode="auto">
          <a:xfrm>
            <a:off x="4800600" y="0"/>
            <a:ext cx="3413125" cy="4630738"/>
          </a:xfrm>
          <a:prstGeom prst="rect">
            <a:avLst/>
          </a:prstGeom>
          <a:ln>
            <a:noFill/>
          </a:ln>
          <a:effectLst>
            <a:softEdge rad="112500"/>
          </a:effectLst>
        </p:spPr>
      </p:pic>
      <p:pic>
        <p:nvPicPr>
          <p:cNvPr id="86019" name="Picture 3" descr="santuario01"/>
          <p:cNvPicPr>
            <a:picLocks noChangeAspect="1" noChangeArrowheads="1"/>
          </p:cNvPicPr>
          <p:nvPr/>
        </p:nvPicPr>
        <p:blipFill>
          <a:blip r:embed="rId4"/>
          <a:srcRect/>
          <a:stretch>
            <a:fillRect/>
          </a:stretch>
        </p:blipFill>
        <p:spPr bwMode="auto">
          <a:xfrm>
            <a:off x="1295400" y="1371600"/>
            <a:ext cx="3187700" cy="485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4756" name="Rectangle 4"/>
          <p:cNvSpPr>
            <a:spLocks noChangeArrowheads="1"/>
          </p:cNvSpPr>
          <p:nvPr/>
        </p:nvSpPr>
        <p:spPr bwMode="auto">
          <a:xfrm>
            <a:off x="1143000" y="685800"/>
            <a:ext cx="4572000" cy="579438"/>
          </a:xfrm>
          <a:prstGeom prst="rect">
            <a:avLst/>
          </a:prstGeom>
          <a:noFill/>
          <a:ln w="9525">
            <a:noFill/>
            <a:miter lim="800000"/>
            <a:headEnd/>
            <a:tailEnd/>
          </a:ln>
        </p:spPr>
        <p:txBody>
          <a:bodyPr>
            <a:spAutoFit/>
          </a:bodyPr>
          <a:lstStyle/>
          <a:p>
            <a:r>
              <a:rPr lang="es-ES" sz="3200" b="1" dirty="0">
                <a:latin typeface="Times New Roman" pitchFamily="18" charset="0"/>
              </a:rPr>
              <a:t>“</a:t>
            </a:r>
            <a:r>
              <a:rPr lang="es-ES" sz="3200" b="1" dirty="0" err="1">
                <a:latin typeface="Times New Roman" pitchFamily="18" charset="0"/>
              </a:rPr>
              <a:t>Holy</a:t>
            </a:r>
            <a:r>
              <a:rPr lang="es-ES" sz="3200" b="1" dirty="0">
                <a:latin typeface="Times New Roman" pitchFamily="18" charset="0"/>
              </a:rPr>
              <a:t> </a:t>
            </a:r>
            <a:r>
              <a:rPr lang="es-ES" sz="3200" b="1" dirty="0" err="1">
                <a:latin typeface="Times New Roman" pitchFamily="18" charset="0"/>
              </a:rPr>
              <a:t>is</a:t>
            </a:r>
            <a:r>
              <a:rPr lang="es-ES" sz="3200" b="1" dirty="0">
                <a:latin typeface="Times New Roman" pitchFamily="18" charset="0"/>
              </a:rPr>
              <a:t> </a:t>
            </a:r>
            <a:r>
              <a:rPr lang="es-ES" sz="3200" b="1" dirty="0" err="1">
                <a:latin typeface="Times New Roman" pitchFamily="18" charset="0"/>
              </a:rPr>
              <a:t>this</a:t>
            </a:r>
            <a:r>
              <a:rPr lang="es-ES" sz="3200" b="1" dirty="0">
                <a:latin typeface="Times New Roman" pitchFamily="18" charset="0"/>
              </a:rPr>
              <a:t> place</a:t>
            </a:r>
            <a:r>
              <a:rPr lang="es-ES" sz="2800" b="1" dirty="0">
                <a:latin typeface="Times New Roman" pitchFamily="18" charset="0"/>
              </a:rPr>
              <a:t> </a:t>
            </a:r>
          </a:p>
        </p:txBody>
      </p:sp>
      <p:sp>
        <p:nvSpPr>
          <p:cNvPr id="74757" name="Rectangle 5"/>
          <p:cNvSpPr>
            <a:spLocks noChangeArrowheads="1"/>
          </p:cNvSpPr>
          <p:nvPr/>
        </p:nvSpPr>
        <p:spPr bwMode="auto">
          <a:xfrm>
            <a:off x="4876800" y="4724400"/>
            <a:ext cx="4038600" cy="2227263"/>
          </a:xfrm>
          <a:prstGeom prst="rect">
            <a:avLst/>
          </a:prstGeom>
          <a:noFill/>
          <a:ln w="9525">
            <a:noFill/>
            <a:miter lim="800000"/>
            <a:headEnd/>
            <a:tailEnd/>
          </a:ln>
        </p:spPr>
        <p:txBody>
          <a:bodyPr>
            <a:spAutoFit/>
          </a:bodyPr>
          <a:lstStyle/>
          <a:p>
            <a:r>
              <a:rPr lang="es-ES" sz="2800" b="1" dirty="0">
                <a:latin typeface="Times New Roman" pitchFamily="18" charset="0"/>
              </a:rPr>
              <a:t>And </a:t>
            </a:r>
            <a:r>
              <a:rPr lang="es-ES" sz="2800" b="1" dirty="0" err="1">
                <a:latin typeface="Times New Roman" pitchFamily="18" charset="0"/>
              </a:rPr>
              <a:t>many</a:t>
            </a:r>
            <a:r>
              <a:rPr lang="es-ES" sz="2800" b="1" dirty="0">
                <a:latin typeface="Times New Roman" pitchFamily="18" charset="0"/>
              </a:rPr>
              <a:t> </a:t>
            </a:r>
            <a:r>
              <a:rPr lang="es-ES" sz="2800" b="1" dirty="0" err="1">
                <a:latin typeface="Times New Roman" pitchFamily="18" charset="0"/>
              </a:rPr>
              <a:t>saintly</a:t>
            </a:r>
            <a:r>
              <a:rPr lang="es-ES" sz="2800" b="1" dirty="0">
                <a:latin typeface="Times New Roman" pitchFamily="18" charset="0"/>
              </a:rPr>
              <a:t> </a:t>
            </a:r>
            <a:r>
              <a:rPr lang="es-ES" sz="2800" b="1" dirty="0" err="1">
                <a:latin typeface="Times New Roman" pitchFamily="18" charset="0"/>
              </a:rPr>
              <a:t>people</a:t>
            </a:r>
            <a:r>
              <a:rPr lang="es-ES" sz="2800" b="1" dirty="0">
                <a:latin typeface="Times New Roman" pitchFamily="18" charset="0"/>
              </a:rPr>
              <a:t> </a:t>
            </a:r>
            <a:r>
              <a:rPr lang="es-ES" sz="2800" b="1" dirty="0" err="1">
                <a:latin typeface="Times New Roman" pitchFamily="18" charset="0"/>
              </a:rPr>
              <a:t>will</a:t>
            </a:r>
            <a:r>
              <a:rPr lang="es-ES" sz="2800" b="1" dirty="0">
                <a:latin typeface="Times New Roman" pitchFamily="18" charset="0"/>
              </a:rPr>
              <a:t> </a:t>
            </a:r>
            <a:r>
              <a:rPr lang="es-ES" sz="2800" b="1" dirty="0" err="1">
                <a:latin typeface="Times New Roman" pitchFamily="18" charset="0"/>
              </a:rPr>
              <a:t>continue</a:t>
            </a:r>
            <a:r>
              <a:rPr lang="es-ES" sz="2800" b="1" dirty="0">
                <a:latin typeface="Times New Roman" pitchFamily="18" charset="0"/>
              </a:rPr>
              <a:t> </a:t>
            </a:r>
            <a:r>
              <a:rPr lang="es-ES" sz="2800" b="1" dirty="0" err="1">
                <a:latin typeface="Times New Roman" pitchFamily="18" charset="0"/>
              </a:rPr>
              <a:t>to</a:t>
            </a:r>
            <a:r>
              <a:rPr lang="es-ES" sz="2800" b="1" dirty="0">
                <a:latin typeface="Times New Roman" pitchFamily="18" charset="0"/>
              </a:rPr>
              <a:t> be </a:t>
            </a:r>
            <a:r>
              <a:rPr lang="es-ES" sz="2800" b="1" dirty="0" err="1">
                <a:latin typeface="Times New Roman" pitchFamily="18" charset="0"/>
              </a:rPr>
              <a:t>formed</a:t>
            </a:r>
            <a:r>
              <a:rPr lang="es-ES" sz="2800" b="1" dirty="0">
                <a:latin typeface="Times New Roman" pitchFamily="18" charset="0"/>
              </a:rPr>
              <a:t> and </a:t>
            </a:r>
            <a:r>
              <a:rPr lang="es-ES" sz="2800" b="1" dirty="0" err="1">
                <a:latin typeface="Times New Roman" pitchFamily="18" charset="0"/>
              </a:rPr>
              <a:t>educated</a:t>
            </a:r>
            <a:r>
              <a:rPr lang="es-ES" sz="2800" b="1" dirty="0">
                <a:latin typeface="Times New Roman" pitchFamily="18" charset="0"/>
              </a:rPr>
              <a:t>  </a:t>
            </a:r>
            <a:r>
              <a:rPr lang="es-ES" sz="2800" b="1" dirty="0" err="1">
                <a:latin typeface="Times New Roman" pitchFamily="18" charset="0"/>
              </a:rPr>
              <a:t>from</a:t>
            </a:r>
            <a:r>
              <a:rPr lang="es-ES" sz="2800" b="1" dirty="0">
                <a:latin typeface="Times New Roman" pitchFamily="18" charset="0"/>
              </a:rPr>
              <a:t> </a:t>
            </a:r>
            <a:r>
              <a:rPr lang="es-ES" sz="2800" b="1" dirty="0" err="1">
                <a:latin typeface="Times New Roman" pitchFamily="18" charset="0"/>
              </a:rPr>
              <a:t>this</a:t>
            </a:r>
            <a:r>
              <a:rPr lang="es-ES" sz="2800" b="1" dirty="0">
                <a:latin typeface="Times New Roman" pitchFamily="18" charset="0"/>
              </a:rPr>
              <a:t> place”     </a:t>
            </a:r>
          </a:p>
          <a:p>
            <a:r>
              <a:rPr lang="es-ES" sz="2800" b="1" dirty="0">
                <a:latin typeface="Times New Roman" pitchFamily="18" charset="0"/>
              </a:rPr>
              <a:t>                        J.K</a:t>
            </a:r>
            <a:r>
              <a:rPr lang="es-ES" sz="28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fade">
                                      <p:cBhvr>
                                        <p:cTn id="7" dur="2000"/>
                                        <p:tgtEl>
                                          <p:spTgt spid="860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6019"/>
                                        </p:tgtEl>
                                      </p:cBhvr>
                                    </p:animEffect>
                                    <p:set>
                                      <p:cBhvr>
                                        <p:cTn id="12" dur="1" fill="hold">
                                          <p:stCondLst>
                                            <p:cond delay="1999"/>
                                          </p:stCondLst>
                                        </p:cTn>
                                        <p:tgtEl>
                                          <p:spTgt spid="860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2"/>
          </p:nvPr>
        </p:nvSpPr>
        <p:spPr/>
        <p:txBody>
          <a:bodyPr/>
          <a:lstStyle/>
          <a:p>
            <a:pPr fontAlgn="base">
              <a:spcBef>
                <a:spcPct val="0"/>
              </a:spcBef>
              <a:spcAft>
                <a:spcPct val="0"/>
              </a:spcAft>
              <a:defRPr/>
            </a:pPr>
            <a:fld id="{D6760D23-DCEF-475D-8355-C4170AFD2838}" type="slidenum">
              <a:rPr lang="en-US" smtClean="0">
                <a:solidFill>
                  <a:schemeClr val="tx1"/>
                </a:solidFill>
                <a:cs typeface="Arial" charset="0"/>
              </a:rPr>
              <a:pPr fontAlgn="base">
                <a:spcBef>
                  <a:spcPct val="0"/>
                </a:spcBef>
                <a:spcAft>
                  <a:spcPct val="0"/>
                </a:spcAft>
                <a:defRPr/>
              </a:pPr>
              <a:t>4</a:t>
            </a:fld>
            <a:endParaRPr lang="en-US" smtClean="0">
              <a:solidFill>
                <a:schemeClr val="tx1"/>
              </a:solidFill>
              <a:cs typeface="Arial" charset="0"/>
            </a:endParaRPr>
          </a:p>
        </p:txBody>
      </p:sp>
      <p:sp>
        <p:nvSpPr>
          <p:cNvPr id="21506" name="Rectangle 2"/>
          <p:cNvSpPr>
            <a:spLocks noGrp="1" noChangeArrowheads="1"/>
          </p:cNvSpPr>
          <p:nvPr>
            <p:ph type="title"/>
          </p:nvPr>
        </p:nvSpPr>
        <p:spPr/>
        <p:txBody>
          <a:bodyPr/>
          <a:lstStyle/>
          <a:p>
            <a:pPr algn="ctr" eaLnBrk="1" hangingPunct="1"/>
            <a:r>
              <a:rPr lang="en-US" sz="4800" b="1" dirty="0" smtClean="0">
                <a:latin typeface="Times New Roman" pitchFamily="18" charset="0"/>
              </a:rPr>
              <a:t>Our frame of reference…</a:t>
            </a:r>
          </a:p>
        </p:txBody>
      </p:sp>
      <p:sp>
        <p:nvSpPr>
          <p:cNvPr id="60419" name="Rectangle 3"/>
          <p:cNvSpPr>
            <a:spLocks noGrp="1" noChangeArrowheads="1"/>
          </p:cNvSpPr>
          <p:nvPr>
            <p:ph type="body" idx="1"/>
          </p:nvPr>
        </p:nvSpPr>
        <p:spPr>
          <a:xfrm>
            <a:off x="762000" y="2057400"/>
            <a:ext cx="7696200" cy="3124200"/>
          </a:xfrm>
          <a:effectLst>
            <a:glow rad="228600">
              <a:schemeClr val="accent1">
                <a:satMod val="175000"/>
                <a:alpha val="40000"/>
              </a:schemeClr>
            </a:glow>
            <a:innerShdw blurRad="63500" dist="50800" dir="10800000">
              <a:prstClr val="black">
                <a:alpha val="50000"/>
              </a:prstClr>
            </a:innerShdw>
          </a:effectLst>
          <a:scene3d>
            <a:camera prst="perspectiveLef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lgn="ctr" eaLnBrk="1" hangingPunct="1">
              <a:lnSpc>
                <a:spcPct val="90000"/>
              </a:lnSpc>
              <a:buFontTx/>
              <a:buNone/>
            </a:pPr>
            <a:r>
              <a:rPr lang="en-US" sz="4000" b="1" dirty="0" smtClean="0">
                <a:latin typeface="Arial" pitchFamily="34" charset="0"/>
                <a:cs typeface="Arial" pitchFamily="34" charset="0"/>
              </a:rPr>
              <a:t>“Our ethical values </a:t>
            </a:r>
          </a:p>
          <a:p>
            <a:pPr algn="ctr" eaLnBrk="1" hangingPunct="1">
              <a:lnSpc>
                <a:spcPct val="90000"/>
              </a:lnSpc>
              <a:buFontTx/>
              <a:buNone/>
            </a:pPr>
            <a:r>
              <a:rPr lang="en-US" sz="4000" b="1" dirty="0" smtClean="0">
                <a:latin typeface="Arial" pitchFamily="34" charset="0"/>
                <a:cs typeface="Arial" pitchFamily="34" charset="0"/>
              </a:rPr>
              <a:t>should not be founded </a:t>
            </a:r>
          </a:p>
          <a:p>
            <a:pPr algn="ctr" eaLnBrk="1" hangingPunct="1">
              <a:lnSpc>
                <a:spcPct val="90000"/>
              </a:lnSpc>
              <a:buFontTx/>
              <a:buNone/>
            </a:pPr>
            <a:r>
              <a:rPr lang="en-US" sz="4000" b="1" dirty="0" smtClean="0">
                <a:latin typeface="Arial" pitchFamily="34" charset="0"/>
                <a:cs typeface="Arial" pitchFamily="34" charset="0"/>
              </a:rPr>
              <a:t>on myths, rumors or images, but in well</a:t>
            </a:r>
          </a:p>
          <a:p>
            <a:pPr algn="ctr" eaLnBrk="1" hangingPunct="1">
              <a:lnSpc>
                <a:spcPct val="90000"/>
              </a:lnSpc>
              <a:buFontTx/>
              <a:buNone/>
            </a:pPr>
            <a:r>
              <a:rPr lang="en-US" sz="4000" b="1" dirty="0" smtClean="0">
                <a:latin typeface="Arial" pitchFamily="34" charset="0"/>
                <a:cs typeface="Arial" pitchFamily="34" charset="0"/>
              </a:rPr>
              <a:t> </a:t>
            </a:r>
            <a:r>
              <a:rPr lang="en-US" sz="4000" b="1" dirty="0">
                <a:latin typeface="Arial" pitchFamily="34" charset="0"/>
                <a:cs typeface="Arial" pitchFamily="34" charset="0"/>
              </a:rPr>
              <a:t>founded knowledge.”</a:t>
            </a:r>
            <a:endParaRPr lang="en-US" sz="4000" b="1" dirty="0" smtClean="0">
              <a:latin typeface="Arial" pitchFamily="34" charset="0"/>
              <a:cs typeface="Arial" pitchFamily="34" charset="0"/>
            </a:endParaRPr>
          </a:p>
          <a:p>
            <a:pPr algn="r" eaLnBrk="1" hangingPunct="1">
              <a:lnSpc>
                <a:spcPct val="90000"/>
              </a:lnSpc>
              <a:buFontTx/>
              <a:buNone/>
            </a:pPr>
            <a:r>
              <a:rPr lang="en-US" sz="4400" b="1" dirty="0" smtClean="0">
                <a:latin typeface="Arial" pitchFamily="34" charset="0"/>
                <a:cs typeface="Arial" pitchFamily="34" charset="0"/>
              </a:rPr>
              <a:t>			</a:t>
            </a:r>
          </a:p>
          <a:p>
            <a:pPr algn="r" eaLnBrk="1" hangingPunct="1">
              <a:lnSpc>
                <a:spcPct val="90000"/>
              </a:lnSpc>
              <a:buFontTx/>
              <a:buNone/>
            </a:pPr>
            <a:r>
              <a:rPr lang="en-US" sz="2800" b="1" dirty="0" err="1" smtClean="0">
                <a:latin typeface="Arial" pitchFamily="34" charset="0"/>
                <a:cs typeface="Arial" pitchFamily="34" charset="0"/>
              </a:rPr>
              <a:t>Cañas</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Quirós</a:t>
            </a:r>
            <a:r>
              <a:rPr lang="en-US" sz="3600" i="1"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B2792-18CA-4D55-A0AE-41148AAD3EBC}" type="slidenum">
              <a:rPr lang="en-US" smtClean="0"/>
              <a:pPr>
                <a:defRPr/>
              </a:pPr>
              <a:t>5</a:t>
            </a:fld>
            <a:endParaRPr lang="en-US"/>
          </a:p>
        </p:txBody>
      </p:sp>
      <p:sp>
        <p:nvSpPr>
          <p:cNvPr id="5" name="Rectangle 4"/>
          <p:cNvSpPr/>
          <p:nvPr/>
        </p:nvSpPr>
        <p:spPr>
          <a:xfrm>
            <a:off x="1123950" y="304800"/>
            <a:ext cx="7810500" cy="2800767"/>
          </a:xfrm>
          <a:prstGeom prst="rect">
            <a:avLst/>
          </a:prstGeom>
        </p:spPr>
        <p:txBody>
          <a:bodyPr wrap="square">
            <a:spAutoFit/>
          </a:bodyPr>
          <a:lstStyle/>
          <a:p>
            <a:r>
              <a:rPr lang="en-US" sz="3200" b="1" dirty="0" smtClean="0">
                <a:latin typeface="Arial" pitchFamily="34" charset="0"/>
                <a:cs typeface="Arial" pitchFamily="34" charset="0"/>
              </a:rPr>
              <a:t>Biomedical research rests on a unique foundation of ethical responsibility – both to do no harm and to seek ways to alleviate human suffering.   </a:t>
            </a:r>
          </a:p>
          <a:p>
            <a:pPr algn="r"/>
            <a:r>
              <a:rPr lang="en-US"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Francis S Collins</a:t>
            </a:r>
          </a:p>
          <a:p>
            <a:pPr algn="r"/>
            <a:r>
              <a:rPr lang="en-US" sz="2400" b="1" dirty="0" smtClean="0">
                <a:latin typeface="Times New Roman" pitchFamily="18" charset="0"/>
                <a:cs typeface="Times New Roman" pitchFamily="18" charset="0"/>
              </a:rPr>
              <a:t>NIH Director</a:t>
            </a:r>
            <a:endParaRPr lang="es-PR" sz="2400" b="1" dirty="0">
              <a:latin typeface="Times New Roman" pitchFamily="18" charset="0"/>
              <a:cs typeface="Times New Roman" pitchFamily="18" charset="0"/>
            </a:endParaRPr>
          </a:p>
        </p:txBody>
      </p:sp>
      <p:sp>
        <p:nvSpPr>
          <p:cNvPr id="7" name="Rectangle 6"/>
          <p:cNvSpPr/>
          <p:nvPr/>
        </p:nvSpPr>
        <p:spPr>
          <a:xfrm>
            <a:off x="1028700" y="3124200"/>
            <a:ext cx="8001000" cy="4093428"/>
          </a:xfrm>
          <a:prstGeom prst="rect">
            <a:avLst/>
          </a:prstGeom>
        </p:spPr>
        <p:txBody>
          <a:bodyPr wrap="square">
            <a:spAutoFit/>
          </a:bodyPr>
          <a:lstStyle/>
          <a:p>
            <a:pPr algn="ctr"/>
            <a:r>
              <a:rPr lang="en-US" sz="3200" b="1" dirty="0">
                <a:latin typeface="Arial" pitchFamily="34" charset="0"/>
                <a:cs typeface="Arial" pitchFamily="34" charset="0"/>
              </a:rPr>
              <a:t>Following Christ is thus the essential and primordial foundation </a:t>
            </a: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of </a:t>
            </a:r>
            <a:r>
              <a:rPr lang="en-US" sz="3200" b="1" dirty="0">
                <a:latin typeface="Arial" pitchFamily="34" charset="0"/>
                <a:cs typeface="Arial" pitchFamily="34" charset="0"/>
              </a:rPr>
              <a:t>Christian morality</a:t>
            </a:r>
            <a:r>
              <a:rPr lang="en-US" sz="3200" b="1" dirty="0" smtClean="0">
                <a:latin typeface="Arial" pitchFamily="34" charset="0"/>
                <a:cs typeface="Arial" pitchFamily="34" charset="0"/>
              </a:rPr>
              <a:t>:</a:t>
            </a:r>
          </a:p>
          <a:p>
            <a:pPr algn="ctr"/>
            <a:r>
              <a:rPr lang="en-US" sz="3200" b="1" dirty="0" smtClean="0">
                <a:latin typeface="Arial" pitchFamily="34" charset="0"/>
                <a:cs typeface="Arial" pitchFamily="34" charset="0"/>
              </a:rPr>
              <a:t>just </a:t>
            </a:r>
            <a:r>
              <a:rPr lang="en-US" sz="3200" b="1" dirty="0">
                <a:latin typeface="Arial" pitchFamily="34" charset="0"/>
                <a:cs typeface="Arial" pitchFamily="34" charset="0"/>
              </a:rPr>
              <a:t>as the people of Israel followed </a:t>
            </a:r>
            <a:r>
              <a:rPr lang="en-US" sz="3200" b="1" dirty="0" smtClean="0">
                <a:latin typeface="Arial" pitchFamily="34" charset="0"/>
                <a:cs typeface="Arial" pitchFamily="34" charset="0"/>
              </a:rPr>
              <a:t>God who </a:t>
            </a:r>
            <a:r>
              <a:rPr lang="en-US" sz="3200" b="1" dirty="0">
                <a:latin typeface="Arial" pitchFamily="34" charset="0"/>
                <a:cs typeface="Arial" pitchFamily="34" charset="0"/>
              </a:rPr>
              <a:t>led them through the desert towards the Promised Land </a:t>
            </a:r>
            <a:r>
              <a:rPr lang="en-US" sz="2000" b="1" dirty="0">
                <a:latin typeface="Arial" pitchFamily="34" charset="0"/>
                <a:cs typeface="Arial" pitchFamily="34" charset="0"/>
              </a:rPr>
              <a:t>(cf. Ex </a:t>
            </a:r>
            <a:r>
              <a:rPr lang="en-US" sz="2000" b="1" dirty="0" smtClean="0">
                <a:latin typeface="Arial" pitchFamily="34" charset="0"/>
                <a:cs typeface="Arial" pitchFamily="34" charset="0"/>
              </a:rPr>
              <a:t>13:21)… </a:t>
            </a:r>
            <a:r>
              <a:rPr lang="en-US" sz="2000" i="1" dirty="0" smtClean="0">
                <a:latin typeface="Arial" pitchFamily="34" charset="0"/>
                <a:cs typeface="Arial" pitchFamily="34" charset="0"/>
              </a:rPr>
              <a:t>   </a:t>
            </a:r>
          </a:p>
          <a:p>
            <a:pPr algn="r"/>
            <a:endParaRPr lang="en-US" sz="2000" i="1" dirty="0">
              <a:latin typeface="Arial" pitchFamily="34" charset="0"/>
              <a:cs typeface="Arial" pitchFamily="34" charset="0"/>
            </a:endParaRPr>
          </a:p>
          <a:p>
            <a:pPr algn="r"/>
            <a:r>
              <a:rPr lang="en-US" sz="2400" b="1" dirty="0" smtClean="0">
                <a:latin typeface="Times New Roman" pitchFamily="18" charset="0"/>
                <a:cs typeface="Times New Roman" pitchFamily="18" charset="0"/>
              </a:rPr>
              <a:t>Pope JPII  </a:t>
            </a:r>
            <a:r>
              <a:rPr lang="es-PR" sz="2400" b="1" dirty="0" err="1" smtClean="0">
                <a:latin typeface="Times New Roman" pitchFamily="18" charset="0"/>
                <a:cs typeface="Times New Roman" pitchFamily="18" charset="0"/>
              </a:rPr>
              <a:t>Veritatis</a:t>
            </a:r>
            <a:r>
              <a:rPr lang="es-PR" sz="2400" b="1" dirty="0" smtClean="0">
                <a:latin typeface="Times New Roman" pitchFamily="18" charset="0"/>
                <a:cs typeface="Times New Roman" pitchFamily="18" charset="0"/>
              </a:rPr>
              <a:t> </a:t>
            </a:r>
            <a:r>
              <a:rPr lang="es-PR" sz="2400" b="1" dirty="0" err="1" smtClean="0">
                <a:latin typeface="Times New Roman" pitchFamily="18" charset="0"/>
                <a:cs typeface="Times New Roman" pitchFamily="18" charset="0"/>
              </a:rPr>
              <a:t>Splendor</a:t>
            </a:r>
            <a:r>
              <a:rPr lang="es-PR" sz="2400" b="1" dirty="0" smtClean="0">
                <a:latin typeface="Times New Roman" pitchFamily="18" charset="0"/>
                <a:cs typeface="Times New Roman" pitchFamily="18" charset="0"/>
              </a:rPr>
              <a:t>  1993</a:t>
            </a:r>
            <a:r>
              <a:rPr lang="es-PR" sz="2400" b="1" dirty="0">
                <a:latin typeface="Times New Roman" pitchFamily="18" charset="0"/>
                <a:cs typeface="Times New Roman" pitchFamily="18" charset="0"/>
              </a:rPr>
              <a:t/>
            </a:r>
            <a:br>
              <a:rPr lang="es-PR" sz="2400" b="1" dirty="0">
                <a:latin typeface="Times New Roman" pitchFamily="18" charset="0"/>
                <a:cs typeface="Times New Roman" pitchFamily="18" charset="0"/>
              </a:rPr>
            </a:br>
            <a:endParaRPr lang="es-P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02109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990600" y="228600"/>
            <a:ext cx="7924800" cy="838200"/>
          </a:xfrm>
        </p:spPr>
        <p:txBody>
          <a:bodyPr/>
          <a:lstStyle/>
          <a:p>
            <a:r>
              <a:rPr lang="en-US" sz="3600" dirty="0" smtClean="0"/>
              <a:t>How is it in Professional Life?</a:t>
            </a:r>
          </a:p>
        </p:txBody>
      </p:sp>
      <p:sp>
        <p:nvSpPr>
          <p:cNvPr id="55299" name="Rectangle 3"/>
          <p:cNvSpPr>
            <a:spLocks noGrp="1" noChangeArrowheads="1"/>
          </p:cNvSpPr>
          <p:nvPr>
            <p:ph type="body" idx="4294967295"/>
          </p:nvPr>
        </p:nvSpPr>
        <p:spPr>
          <a:xfrm>
            <a:off x="838200" y="1066800"/>
            <a:ext cx="8153400" cy="5334000"/>
          </a:xfrm>
        </p:spPr>
        <p:txBody>
          <a:bodyPr/>
          <a:lstStyle/>
          <a:p>
            <a:pPr algn="ctr">
              <a:lnSpc>
                <a:spcPct val="80000"/>
              </a:lnSpc>
              <a:buFontTx/>
              <a:buNone/>
            </a:pPr>
            <a:r>
              <a:rPr lang="en-US" sz="2800" b="1" dirty="0" smtClean="0"/>
              <a:t>“ All professions are being challenged </a:t>
            </a:r>
          </a:p>
          <a:p>
            <a:pPr algn="ctr">
              <a:lnSpc>
                <a:spcPct val="80000"/>
              </a:lnSpc>
              <a:buFontTx/>
              <a:buNone/>
            </a:pPr>
            <a:r>
              <a:rPr lang="en-US" sz="2800" b="1" dirty="0" smtClean="0"/>
              <a:t>by the very sad reality:</a:t>
            </a:r>
          </a:p>
          <a:p>
            <a:pPr algn="ctr">
              <a:lnSpc>
                <a:spcPct val="80000"/>
              </a:lnSpc>
              <a:buFontTx/>
              <a:buNone/>
            </a:pPr>
            <a:r>
              <a:rPr lang="en-US" sz="2800" b="1" dirty="0" smtClean="0"/>
              <a:t>Doctors that exploit their patients,</a:t>
            </a:r>
          </a:p>
          <a:p>
            <a:pPr algn="ctr">
              <a:lnSpc>
                <a:spcPct val="80000"/>
              </a:lnSpc>
              <a:buFontTx/>
              <a:buNone/>
            </a:pPr>
            <a:r>
              <a:rPr lang="en-US" sz="2800" b="1" dirty="0" smtClean="0"/>
              <a:t>Lawyers that dedicate their time </a:t>
            </a:r>
          </a:p>
          <a:p>
            <a:pPr algn="ctr">
              <a:lnSpc>
                <a:spcPct val="80000"/>
              </a:lnSpc>
              <a:buFontTx/>
              <a:buNone/>
            </a:pPr>
            <a:r>
              <a:rPr lang="en-US" sz="2800" b="1" dirty="0"/>
              <a:t>t</a:t>
            </a:r>
            <a:r>
              <a:rPr lang="en-US" sz="2800" b="1" dirty="0" smtClean="0"/>
              <a:t>o  criminal activities</a:t>
            </a:r>
          </a:p>
          <a:p>
            <a:pPr algn="ctr">
              <a:lnSpc>
                <a:spcPct val="80000"/>
              </a:lnSpc>
              <a:buFontTx/>
              <a:buNone/>
            </a:pPr>
            <a:r>
              <a:rPr lang="en-US" sz="2800" b="1" dirty="0" smtClean="0"/>
              <a:t>Engineers and scientists  that do not take into account the security </a:t>
            </a:r>
          </a:p>
          <a:p>
            <a:pPr algn="ctr">
              <a:lnSpc>
                <a:spcPct val="80000"/>
              </a:lnSpc>
              <a:buFontTx/>
              <a:buNone/>
            </a:pPr>
            <a:r>
              <a:rPr lang="en-US" sz="2800" b="1" dirty="0"/>
              <a:t>d</a:t>
            </a:r>
            <a:r>
              <a:rPr lang="en-US" sz="2800" b="1" dirty="0" smtClean="0"/>
              <a:t>ue to all people and the environment</a:t>
            </a:r>
          </a:p>
          <a:p>
            <a:pPr algn="ctr">
              <a:lnSpc>
                <a:spcPct val="80000"/>
              </a:lnSpc>
              <a:buFontTx/>
              <a:buNone/>
            </a:pPr>
            <a:r>
              <a:rPr lang="en-US" sz="2800" b="1" dirty="0"/>
              <a:t>a</a:t>
            </a:r>
            <a:r>
              <a:rPr lang="en-US" sz="2800" b="1" dirty="0" smtClean="0"/>
              <a:t>nd if we add to this</a:t>
            </a:r>
          </a:p>
          <a:p>
            <a:pPr algn="ctr">
              <a:lnSpc>
                <a:spcPct val="80000"/>
              </a:lnSpc>
              <a:buFontTx/>
              <a:buNone/>
            </a:pPr>
            <a:r>
              <a:rPr lang="en-US" sz="2800" b="1" dirty="0" smtClean="0"/>
              <a:t> all the government corruption , all the violence …</a:t>
            </a:r>
          </a:p>
          <a:p>
            <a:pPr algn="ctr">
              <a:lnSpc>
                <a:spcPct val="80000"/>
              </a:lnSpc>
              <a:buFontTx/>
              <a:buNone/>
            </a:pPr>
            <a:r>
              <a:rPr lang="en-US" sz="2800" b="1" dirty="0" smtClean="0"/>
              <a:t>  The ethical theme touches the very core of our survival as a society.” </a:t>
            </a:r>
          </a:p>
          <a:p>
            <a:pPr marL="0" indent="0" algn="r">
              <a:lnSpc>
                <a:spcPct val="80000"/>
              </a:lnSpc>
              <a:buNone/>
            </a:pPr>
            <a:r>
              <a:rPr lang="es-PR" sz="2000" b="1" dirty="0" smtClean="0"/>
              <a:t>Dr</a:t>
            </a:r>
            <a:r>
              <a:rPr lang="es-PR" sz="2000" b="1" dirty="0"/>
              <a:t>. Rafael Cartagena </a:t>
            </a:r>
            <a:r>
              <a:rPr lang="es-PR" sz="2000" b="1" dirty="0" smtClean="0"/>
              <a:t> </a:t>
            </a:r>
            <a:r>
              <a:rPr lang="en-US" sz="2000" b="1" i="1" dirty="0" smtClean="0"/>
              <a:t>(1983)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2"/>
          </p:nvPr>
        </p:nvSpPr>
        <p:spPr/>
        <p:txBody>
          <a:bodyPr/>
          <a:lstStyle/>
          <a:p>
            <a:pPr fontAlgn="base">
              <a:spcBef>
                <a:spcPct val="0"/>
              </a:spcBef>
              <a:spcAft>
                <a:spcPct val="0"/>
              </a:spcAft>
              <a:defRPr/>
            </a:pPr>
            <a:fld id="{0590F0C4-5894-4A87-AE0B-E21433681036}" type="slidenum">
              <a:rPr lang="en-US" smtClean="0">
                <a:solidFill>
                  <a:schemeClr val="tx1"/>
                </a:solidFill>
                <a:cs typeface="Arial" charset="0"/>
              </a:rPr>
              <a:pPr fontAlgn="base">
                <a:spcBef>
                  <a:spcPct val="0"/>
                </a:spcBef>
                <a:spcAft>
                  <a:spcPct val="0"/>
                </a:spcAft>
                <a:defRPr/>
              </a:pPr>
              <a:t>7</a:t>
            </a:fld>
            <a:endParaRPr lang="en-US" smtClean="0">
              <a:solidFill>
                <a:schemeClr val="tx1"/>
              </a:solidFill>
              <a:cs typeface="Arial" charset="0"/>
            </a:endParaRPr>
          </a:p>
        </p:txBody>
      </p:sp>
      <p:sp>
        <p:nvSpPr>
          <p:cNvPr id="27650" name="Rectangle 2"/>
          <p:cNvSpPr>
            <a:spLocks noGrp="1" noChangeArrowheads="1"/>
          </p:cNvSpPr>
          <p:nvPr>
            <p:ph type="title"/>
          </p:nvPr>
        </p:nvSpPr>
        <p:spPr>
          <a:xfrm>
            <a:off x="1143000" y="152400"/>
            <a:ext cx="8229600" cy="609600"/>
          </a:xfrm>
          <a:effectLst>
            <a:outerShdw blurRad="50800" dist="38100" dir="2700000" algn="tl" rotWithShape="0">
              <a:prstClr val="black">
                <a:alpha val="40000"/>
              </a:prstClr>
            </a:outerShdw>
            <a:reflection blurRad="6350" stA="52000" endA="300" endPos="35000" dir="5400000" sy="-100000" algn="bl" rotWithShape="0"/>
          </a:effectLst>
          <a:scene3d>
            <a:camera prst="perspectiveFront"/>
            <a:lightRig rig="threePt" dir="t"/>
          </a:scene3d>
        </p:spPr>
        <p:txBody>
          <a:bodyPr/>
          <a:lstStyle/>
          <a:p>
            <a:r>
              <a:rPr lang="en-US" dirty="0" smtClean="0"/>
              <a:t>The Paradox of Our Time </a:t>
            </a:r>
            <a:endParaRPr lang="es-PR" dirty="0" smtClean="0"/>
          </a:p>
        </p:txBody>
      </p:sp>
      <p:sp>
        <p:nvSpPr>
          <p:cNvPr id="27651" name="Rectangle 3"/>
          <p:cNvSpPr>
            <a:spLocks noGrp="1" noChangeArrowheads="1"/>
          </p:cNvSpPr>
          <p:nvPr>
            <p:ph type="body" idx="1"/>
          </p:nvPr>
        </p:nvSpPr>
        <p:spPr>
          <a:xfrm>
            <a:off x="1066800" y="1143000"/>
            <a:ext cx="7848600" cy="5562600"/>
          </a:xfrm>
        </p:spPr>
        <p:txBody>
          <a:bodyPr/>
          <a:lstStyle/>
          <a:p>
            <a:pPr marL="58738" indent="-58738">
              <a:lnSpc>
                <a:spcPct val="80000"/>
              </a:lnSpc>
            </a:pPr>
            <a:r>
              <a:rPr lang="en-US" b="1" dirty="0" smtClean="0">
                <a:latin typeface="Arial" pitchFamily="34" charset="0"/>
                <a:cs typeface="Arial" pitchFamily="34" charset="0"/>
              </a:rPr>
              <a:t>We have taller buildings, but shorter tempers; </a:t>
            </a:r>
          </a:p>
          <a:p>
            <a:pPr lvl="1">
              <a:lnSpc>
                <a:spcPct val="80000"/>
              </a:lnSpc>
            </a:pPr>
            <a:r>
              <a:rPr lang="en-US" b="1" dirty="0" smtClean="0">
                <a:latin typeface="Arial" pitchFamily="34" charset="0"/>
                <a:cs typeface="Arial" pitchFamily="34" charset="0"/>
              </a:rPr>
              <a:t>wider freeways, but narrower viewpoints; </a:t>
            </a:r>
          </a:p>
          <a:p>
            <a:pPr lvl="1">
              <a:lnSpc>
                <a:spcPct val="80000"/>
              </a:lnSpc>
            </a:pPr>
            <a:r>
              <a:rPr lang="en-US" b="1" dirty="0" smtClean="0">
                <a:latin typeface="Arial" pitchFamily="34" charset="0"/>
                <a:cs typeface="Arial" pitchFamily="34" charset="0"/>
              </a:rPr>
              <a:t>we spend more, but have less;</a:t>
            </a:r>
          </a:p>
          <a:p>
            <a:pPr lvl="1">
              <a:lnSpc>
                <a:spcPct val="80000"/>
              </a:lnSpc>
            </a:pPr>
            <a:r>
              <a:rPr lang="en-US" b="1" dirty="0" smtClean="0">
                <a:latin typeface="Arial" pitchFamily="34" charset="0"/>
                <a:cs typeface="Arial" pitchFamily="34" charset="0"/>
              </a:rPr>
              <a:t>we buy more, but enjoy it less.</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58738" indent="-58738">
              <a:lnSpc>
                <a:spcPct val="80000"/>
              </a:lnSpc>
            </a:pPr>
            <a:r>
              <a:rPr lang="en-US" b="1" dirty="0" smtClean="0">
                <a:latin typeface="Arial" pitchFamily="34" charset="0"/>
                <a:cs typeface="Arial" pitchFamily="34" charset="0"/>
              </a:rPr>
              <a:t>We have bigger houses and smaller families; </a:t>
            </a:r>
          </a:p>
          <a:p>
            <a:pPr lvl="1">
              <a:lnSpc>
                <a:spcPct val="80000"/>
              </a:lnSpc>
            </a:pPr>
            <a:r>
              <a:rPr lang="en-US" b="1" dirty="0" smtClean="0">
                <a:latin typeface="Arial" pitchFamily="34" charset="0"/>
                <a:cs typeface="Arial" pitchFamily="34" charset="0"/>
              </a:rPr>
              <a:t>more conveniences, but less time; </a:t>
            </a:r>
          </a:p>
          <a:p>
            <a:pPr lvl="1">
              <a:lnSpc>
                <a:spcPct val="80000"/>
              </a:lnSpc>
            </a:pPr>
            <a:r>
              <a:rPr lang="en-US" b="1" dirty="0" smtClean="0">
                <a:latin typeface="Arial" pitchFamily="34" charset="0"/>
                <a:cs typeface="Arial" pitchFamily="34" charset="0"/>
              </a:rPr>
              <a:t>we have more degrees, but less sense; </a:t>
            </a:r>
          </a:p>
          <a:p>
            <a:pPr lvl="1">
              <a:lnSpc>
                <a:spcPct val="80000"/>
              </a:lnSpc>
            </a:pPr>
            <a:r>
              <a:rPr lang="en-US" b="1" dirty="0" smtClean="0">
                <a:latin typeface="Arial" pitchFamily="34" charset="0"/>
                <a:cs typeface="Arial" pitchFamily="34" charset="0"/>
              </a:rPr>
              <a:t>more experts, but more problems;</a:t>
            </a:r>
          </a:p>
          <a:p>
            <a:pPr lvl="1">
              <a:lnSpc>
                <a:spcPct val="80000"/>
              </a:lnSpc>
            </a:pPr>
            <a:r>
              <a:rPr lang="en-US" b="1" dirty="0" smtClean="0">
                <a:latin typeface="Arial" pitchFamily="34" charset="0"/>
                <a:cs typeface="Arial" pitchFamily="34" charset="0"/>
              </a:rPr>
              <a:t>more medicine, but less wellness.</a:t>
            </a:r>
            <a:br>
              <a:rPr lang="en-US" b="1" dirty="0" smtClean="0">
                <a:latin typeface="Arial" pitchFamily="34" charset="0"/>
                <a:cs typeface="Arial" pitchFamily="34" charset="0"/>
              </a:rPr>
            </a:b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Grp="1" noChangeArrowheads="1"/>
          </p:cNvSpPr>
          <p:nvPr>
            <p:ph type="sldNum" sz="quarter" idx="12"/>
          </p:nvPr>
        </p:nvSpPr>
        <p:spPr/>
        <p:txBody>
          <a:bodyPr/>
          <a:lstStyle/>
          <a:p>
            <a:pPr fontAlgn="base">
              <a:spcBef>
                <a:spcPct val="0"/>
              </a:spcBef>
              <a:spcAft>
                <a:spcPct val="0"/>
              </a:spcAft>
              <a:defRPr/>
            </a:pPr>
            <a:fld id="{BD810935-4A09-41B9-AE03-BA4EC9B4B62E}" type="slidenum">
              <a:rPr lang="en-US" smtClean="0">
                <a:solidFill>
                  <a:schemeClr val="tx1"/>
                </a:solidFill>
                <a:cs typeface="Arial" charset="0"/>
              </a:rPr>
              <a:pPr fontAlgn="base">
                <a:spcBef>
                  <a:spcPct val="0"/>
                </a:spcBef>
                <a:spcAft>
                  <a:spcPct val="0"/>
                </a:spcAft>
                <a:defRPr/>
              </a:pPr>
              <a:t>8</a:t>
            </a:fld>
            <a:endParaRPr lang="en-US" smtClean="0">
              <a:solidFill>
                <a:schemeClr val="tx1"/>
              </a:solidFill>
              <a:cs typeface="Arial" charset="0"/>
            </a:endParaRPr>
          </a:p>
        </p:txBody>
      </p:sp>
      <p:sp>
        <p:nvSpPr>
          <p:cNvPr id="29698" name="Rectangle 2"/>
          <p:cNvSpPr>
            <a:spLocks noGrp="1" noChangeArrowheads="1"/>
          </p:cNvSpPr>
          <p:nvPr>
            <p:ph type="body" idx="1"/>
          </p:nvPr>
        </p:nvSpPr>
        <p:spPr>
          <a:xfrm>
            <a:off x="838200" y="228600"/>
            <a:ext cx="8305800" cy="6400800"/>
          </a:xfrm>
        </p:spPr>
        <p:txBody>
          <a:bodyPr/>
          <a:lstStyle/>
          <a:p>
            <a:pPr defTabSz="3886200">
              <a:lnSpc>
                <a:spcPct val="90000"/>
              </a:lnSpc>
            </a:pPr>
            <a:r>
              <a:rPr lang="en-US" b="1" dirty="0" smtClean="0">
                <a:latin typeface="Arial" pitchFamily="34" charset="0"/>
                <a:cs typeface="Arial" pitchFamily="34" charset="0"/>
              </a:rPr>
              <a:t>We have multiplied our possessions, but reduced our values. </a:t>
            </a:r>
          </a:p>
          <a:p>
            <a:pPr defTabSz="3886200">
              <a:lnSpc>
                <a:spcPct val="90000"/>
              </a:lnSpc>
              <a:buFontTx/>
              <a:buNone/>
            </a:pPr>
            <a:endParaRPr lang="en-US" b="1" dirty="0" smtClean="0">
              <a:latin typeface="Arial" pitchFamily="34" charset="0"/>
              <a:cs typeface="Arial" pitchFamily="34" charset="0"/>
            </a:endParaRPr>
          </a:p>
          <a:p>
            <a:pPr defTabSz="3886200">
              <a:lnSpc>
                <a:spcPct val="90000"/>
              </a:lnSpc>
            </a:pPr>
            <a:r>
              <a:rPr lang="en-US" b="1" dirty="0" smtClean="0">
                <a:latin typeface="Arial" pitchFamily="34" charset="0"/>
                <a:cs typeface="Arial" pitchFamily="34" charset="0"/>
              </a:rPr>
              <a:t>We've been all the way to the moon and back, but have trouble crossing the street to meet the new neighbor. </a:t>
            </a:r>
          </a:p>
          <a:p>
            <a:pPr defTabSz="3886200">
              <a:lnSpc>
                <a:spcPct val="90000"/>
              </a:lnSpc>
              <a:buFontTx/>
              <a:buNone/>
            </a:pPr>
            <a:endParaRPr lang="en-US" b="1" dirty="0" smtClean="0">
              <a:latin typeface="Arial" pitchFamily="34" charset="0"/>
              <a:cs typeface="Arial" pitchFamily="34" charset="0"/>
            </a:endParaRPr>
          </a:p>
          <a:p>
            <a:pPr defTabSz="3886200">
              <a:lnSpc>
                <a:spcPct val="90000"/>
              </a:lnSpc>
              <a:buFontTx/>
              <a:buNone/>
            </a:pPr>
            <a:r>
              <a:rPr lang="en-US" b="1" dirty="0" smtClean="0">
                <a:latin typeface="Arial" pitchFamily="34" charset="0"/>
                <a:cs typeface="Arial" pitchFamily="34" charset="0"/>
              </a:rPr>
              <a:t>	We've cleaned up the air, but polluted the soul; </a:t>
            </a:r>
          </a:p>
          <a:p>
            <a:pPr defTabSz="3886200">
              <a:lnSpc>
                <a:spcPct val="90000"/>
              </a:lnSpc>
              <a:buFontTx/>
              <a:buNone/>
            </a:pPr>
            <a:endParaRPr lang="en-US" b="1" dirty="0" smtClean="0">
              <a:latin typeface="Arial" pitchFamily="34" charset="0"/>
              <a:cs typeface="Arial" pitchFamily="34" charset="0"/>
            </a:endParaRPr>
          </a:p>
          <a:p>
            <a:pPr defTabSz="3886200">
              <a:lnSpc>
                <a:spcPct val="90000"/>
              </a:lnSpc>
              <a:buFontTx/>
              <a:buNone/>
            </a:pPr>
            <a:r>
              <a:rPr lang="en-US" b="1" dirty="0" smtClean="0">
                <a:latin typeface="Arial" pitchFamily="34" charset="0"/>
                <a:cs typeface="Arial" pitchFamily="34" charset="0"/>
              </a:rPr>
              <a:t>	We have higher incomes, but lower morals; </a:t>
            </a:r>
          </a:p>
          <a:p>
            <a:pPr defTabSz="3886200">
              <a:lnSpc>
                <a:spcPct val="90000"/>
              </a:lnSpc>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4294967295"/>
          </p:nvPr>
        </p:nvSpPr>
        <p:spPr>
          <a:xfrm>
            <a:off x="890752" y="23648"/>
            <a:ext cx="8229600" cy="6477000"/>
          </a:xfrm>
        </p:spPr>
        <p:txBody>
          <a:bodyPr/>
          <a:lstStyle/>
          <a:p>
            <a:pPr>
              <a:lnSpc>
                <a:spcPct val="80000"/>
              </a:lnSpc>
            </a:pPr>
            <a:endParaRPr lang="es-PR" sz="900" dirty="0" smtClean="0"/>
          </a:p>
          <a:p>
            <a:pPr>
              <a:lnSpc>
                <a:spcPct val="80000"/>
              </a:lnSpc>
            </a:pPr>
            <a:r>
              <a:rPr lang="en-US" sz="2800" b="1" dirty="0" smtClean="0"/>
              <a:t>These are times when we build more computers…( fanciers and smaller cell phones) but have less communication; </a:t>
            </a:r>
          </a:p>
          <a:p>
            <a:pPr>
              <a:lnSpc>
                <a:spcPct val="80000"/>
              </a:lnSpc>
              <a:buFontTx/>
              <a:buNone/>
            </a:pPr>
            <a:endParaRPr lang="en-US" sz="2800" b="1" dirty="0" smtClean="0"/>
          </a:p>
          <a:p>
            <a:pPr>
              <a:lnSpc>
                <a:spcPct val="80000"/>
              </a:lnSpc>
            </a:pPr>
            <a:r>
              <a:rPr lang="en-US" sz="2800" b="1" dirty="0" smtClean="0"/>
              <a:t>Times of fast foods and slow digestion; </a:t>
            </a:r>
          </a:p>
          <a:p>
            <a:pPr>
              <a:lnSpc>
                <a:spcPct val="80000"/>
              </a:lnSpc>
            </a:pPr>
            <a:r>
              <a:rPr lang="en-US" sz="2800" b="1" dirty="0" smtClean="0"/>
              <a:t>Taller people, and weaker character</a:t>
            </a:r>
          </a:p>
          <a:p>
            <a:pPr>
              <a:lnSpc>
                <a:spcPct val="80000"/>
              </a:lnSpc>
            </a:pPr>
            <a:endParaRPr lang="en-US" sz="2800" b="1" dirty="0" smtClean="0"/>
          </a:p>
          <a:p>
            <a:pPr>
              <a:lnSpc>
                <a:spcPct val="80000"/>
              </a:lnSpc>
            </a:pPr>
            <a:r>
              <a:rPr lang="en-US" sz="2800" b="1" dirty="0" smtClean="0"/>
              <a:t>More kinds of food, but less nutrition.</a:t>
            </a:r>
            <a:br>
              <a:rPr lang="en-US" sz="2800" b="1" dirty="0" smtClean="0"/>
            </a:br>
            <a:endParaRPr lang="en-US" sz="2800" b="1" dirty="0" smtClean="0"/>
          </a:p>
          <a:p>
            <a:pPr>
              <a:lnSpc>
                <a:spcPct val="80000"/>
              </a:lnSpc>
            </a:pPr>
            <a:r>
              <a:rPr lang="en-US" sz="2800" b="1" dirty="0" smtClean="0"/>
              <a:t>Fancier houses, but more broken homes</a:t>
            </a:r>
          </a:p>
          <a:p>
            <a:pPr>
              <a:lnSpc>
                <a:spcPct val="80000"/>
              </a:lnSpc>
            </a:pPr>
            <a:endParaRPr lang="en-US" sz="2800" b="1" dirty="0" smtClean="0"/>
          </a:p>
          <a:p>
            <a:pPr>
              <a:lnSpc>
                <a:spcPct val="80000"/>
              </a:lnSpc>
            </a:pPr>
            <a:r>
              <a:rPr lang="en-US" sz="2800" b="1" dirty="0" smtClean="0"/>
              <a:t>We've become long on quantity, but short on quality.</a:t>
            </a:r>
            <a:br>
              <a:rPr lang="en-US" sz="2800" b="1" dirty="0" smtClean="0"/>
            </a:br>
            <a:endParaRPr lang="en-US" sz="2800" b="1" dirty="0" smtClean="0"/>
          </a:p>
          <a:p>
            <a:pPr>
              <a:lnSpc>
                <a:spcPct val="80000"/>
              </a:lnSpc>
            </a:pPr>
            <a:r>
              <a:rPr lang="en-US" sz="2800" b="1" dirty="0" smtClean="0"/>
              <a:t>We've conquered the outer space, but not our inner space </a:t>
            </a:r>
          </a:p>
          <a:p>
            <a:pPr algn="r">
              <a:lnSpc>
                <a:spcPct val="80000"/>
              </a:lnSpc>
              <a:buFontTx/>
              <a:buNone/>
            </a:pPr>
            <a:r>
              <a:rPr lang="en-US" sz="2400" dirty="0" smtClean="0"/>
              <a:t>Authorship </a:t>
            </a:r>
            <a:r>
              <a:rPr lang="en-US" sz="2400" dirty="0" err="1" smtClean="0"/>
              <a:t>unknow</a:t>
            </a: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3809</TotalTime>
  <Words>1431</Words>
  <Application>Microsoft Office PowerPoint</Application>
  <PresentationFormat>On-screen Show (4:3)</PresentationFormat>
  <Paragraphs>333</Paragraphs>
  <Slides>39</Slides>
  <Notes>31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Glowing test tubes design template</vt:lpstr>
      <vt:lpstr>Biotechnology and  Post humanism</vt:lpstr>
      <vt:lpstr>"Two things fill the mind  with ever new and increasing admiration and awe,  the more often and steadily we reflect upon them:  The starry heavens above me,  and the moral law within me”.  </vt:lpstr>
      <vt:lpstr>PowerPoint Presentation</vt:lpstr>
      <vt:lpstr>Our frame of reference…</vt:lpstr>
      <vt:lpstr>PowerPoint Presentation</vt:lpstr>
      <vt:lpstr>How is it in Professional Life?</vt:lpstr>
      <vt:lpstr>The Paradox of Our Time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Fiction or Reality ?</vt:lpstr>
      <vt:lpstr>New challenges,  new dilemmas</vt:lpstr>
      <vt:lpstr>WHEN IVF GOES WRONG… </vt:lpstr>
      <vt:lpstr>PowerPoint Presentation</vt:lpstr>
      <vt:lpstr>PowerPoint Presentation</vt:lpstr>
      <vt:lpstr>IS IT POSSIBLE THAT SCIENCE WILL GIVE US ETERNAL LIFE ?</vt:lpstr>
      <vt:lpstr>ARE TELOMERES THE KEY ?</vt:lpstr>
      <vt:lpstr>OUR POST HUMAN FUTURE: CONSEQUENCES OF THE BIOTECHNOLOGY REVOLUTION</vt:lpstr>
      <vt:lpstr>What has happened?</vt:lpstr>
      <vt:lpstr>PowerPoint Presentation</vt:lpstr>
      <vt:lpstr>What can be done?</vt:lpstr>
      <vt:lpstr>But how?</vt:lpstr>
      <vt:lpstr>PowerPoint Presentation</vt:lpstr>
      <vt:lpstr>Therefore, Self-education!</vt:lpstr>
      <vt:lpstr>the need of self education</vt:lpstr>
      <vt:lpstr>Accept the challenge of self education</vt:lpstr>
      <vt:lpstr>PowerPoint Presentation</vt:lpstr>
      <vt:lpstr>PowerPoint Presentation</vt:lpstr>
      <vt:lpstr>The Pillars of  Wisdom (The Profile of a Scientist  for the 21st Century)</vt:lpstr>
      <vt:lpstr>PowerPoint Presentation</vt:lpstr>
      <vt:lpstr>     Final blessing</vt:lpstr>
      <vt:lpstr>PowerPoint Presentation</vt:lpstr>
      <vt:lpstr>PowerPoint Presentation</vt:lpstr>
      <vt:lpstr>PowerPoint Presentation</vt:lpstr>
    </vt:vector>
  </TitlesOfParts>
  <Company>PUCPR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Conducta Ética en la Investigación</dc:title>
  <dc:creator>nancy_arroyo</dc:creator>
  <cp:lastModifiedBy>pucpr</cp:lastModifiedBy>
  <cp:revision>166</cp:revision>
  <cp:lastPrinted>2012-10-28T19:17:24Z</cp:lastPrinted>
  <dcterms:created xsi:type="dcterms:W3CDTF">2010-05-24T14:48:16Z</dcterms:created>
  <dcterms:modified xsi:type="dcterms:W3CDTF">2012-11-23T17:54:48Z</dcterms:modified>
</cp:coreProperties>
</file>